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91" r:id="rId2"/>
    <p:sldId id="376" r:id="rId3"/>
    <p:sldId id="383" r:id="rId4"/>
    <p:sldId id="384" r:id="rId5"/>
    <p:sldId id="385" r:id="rId6"/>
    <p:sldId id="386" r:id="rId7"/>
    <p:sldId id="387" r:id="rId8"/>
    <p:sldId id="389" r:id="rId9"/>
    <p:sldId id="388" r:id="rId10"/>
    <p:sldId id="390" r:id="rId11"/>
    <p:sldId id="307" r:id="rId12"/>
    <p:sldId id="373" r:id="rId13"/>
    <p:sldId id="392" r:id="rId14"/>
    <p:sldId id="395" r:id="rId15"/>
    <p:sldId id="396" r:id="rId16"/>
    <p:sldId id="411" r:id="rId17"/>
    <p:sldId id="412" r:id="rId18"/>
    <p:sldId id="413" r:id="rId19"/>
    <p:sldId id="414" r:id="rId20"/>
    <p:sldId id="415" r:id="rId21"/>
    <p:sldId id="402" r:id="rId22"/>
    <p:sldId id="403" r:id="rId23"/>
    <p:sldId id="404" r:id="rId24"/>
    <p:sldId id="405" r:id="rId25"/>
    <p:sldId id="406" r:id="rId26"/>
    <p:sldId id="407" r:id="rId27"/>
    <p:sldId id="408" r:id="rId28"/>
    <p:sldId id="409" r:id="rId29"/>
    <p:sldId id="410" r:id="rId30"/>
  </p:sldIdLst>
  <p:sldSz cx="24384000" cy="13716000"/>
  <p:notesSz cx="6858000" cy="9144000"/>
  <p:custDataLst>
    <p:tags r:id="rId3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00"/>
    <a:srgbClr val="3333FF"/>
    <a:srgbClr val="145F82"/>
    <a:srgbClr val="FA524E"/>
    <a:srgbClr val="FF0066"/>
    <a:srgbClr val="0000C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374" autoAdjust="0"/>
  </p:normalViewPr>
  <p:slideViewPr>
    <p:cSldViewPr>
      <p:cViewPr varScale="1">
        <p:scale>
          <a:sx n="61" d="100"/>
          <a:sy n="61" d="100"/>
        </p:scale>
        <p:origin x="102" y="258"/>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31.wmf"/><Relationship Id="rId1" Type="http://schemas.openxmlformats.org/officeDocument/2006/relationships/image" Target="../media/image2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73459-3C5F-4D56-B75D-37FA3432D55A}" type="datetimeFigureOut">
              <a:rPr lang="vi-VN" smtClean="0"/>
              <a:t>16/10/2021</a:t>
            </a:fld>
            <a:endParaRPr lang="vi-VN"/>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7ADD8-99C5-4EAF-AF9F-B60B83F5871E}" type="slidenum">
              <a:rPr lang="vi-VN" smtClean="0"/>
              <a:t>‹#›</a:t>
            </a:fld>
            <a:endParaRPr lang="vi-VN"/>
          </a:p>
        </p:txBody>
      </p:sp>
    </p:spTree>
    <p:extLst>
      <p:ext uri="{BB962C8B-B14F-4D97-AF65-F5344CB8AC3E}">
        <p14:creationId xmlns:p14="http://schemas.microsoft.com/office/powerpoint/2010/main" val="60020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Hiệu</a:t>
            </a:r>
            <a:r>
              <a:rPr lang="en-US" dirty="0"/>
              <a:t> </a:t>
            </a:r>
            <a:r>
              <a:rPr lang="en-US" dirty="0" err="1"/>
              <a:t>ứng</a:t>
            </a:r>
            <a:r>
              <a:rPr lang="en-US" dirty="0"/>
              <a:t> </a:t>
            </a:r>
            <a:r>
              <a:rPr lang="en-US" dirty="0" err="1"/>
              <a:t>ch</a:t>
            </a:r>
            <a:r>
              <a:rPr lang="vi-VN" dirty="0"/>
              <a:t>ư</a:t>
            </a:r>
            <a:r>
              <a:rPr lang="en-US" dirty="0"/>
              <a:t>a </a:t>
            </a:r>
            <a:r>
              <a:rPr lang="en-US" dirty="0" err="1"/>
              <a:t>đồng</a:t>
            </a:r>
            <a:r>
              <a:rPr lang="en-US" dirty="0"/>
              <a:t> </a:t>
            </a:r>
            <a:r>
              <a:rPr lang="en-US" dirty="0" err="1"/>
              <a:t>nhất</a:t>
            </a:r>
            <a:r>
              <a:rPr lang="en-US" dirty="0"/>
              <a:t> </a:t>
            </a:r>
            <a:r>
              <a:rPr lang="en-US" dirty="0" err="1"/>
              <a:t>và</a:t>
            </a:r>
            <a:r>
              <a:rPr lang="en-US" dirty="0"/>
              <a:t> </a:t>
            </a:r>
            <a:r>
              <a:rPr lang="en-US" dirty="0" err="1"/>
              <a:t>hợp</a:t>
            </a:r>
            <a:r>
              <a:rPr lang="en-US" dirty="0"/>
              <a:t> </a:t>
            </a:r>
            <a:r>
              <a:rPr lang="en-US" dirty="0" err="1"/>
              <a:t>lí</a:t>
            </a:r>
            <a:r>
              <a:rPr lang="en-US" dirty="0"/>
              <a:t>. </a:t>
            </a:r>
            <a:r>
              <a:rPr lang="en-US" dirty="0" err="1"/>
              <a:t>Nên</a:t>
            </a:r>
            <a:r>
              <a:rPr lang="en-US" dirty="0"/>
              <a:t> </a:t>
            </a:r>
            <a:r>
              <a:rPr lang="en-US" dirty="0" err="1"/>
              <a:t>để</a:t>
            </a:r>
            <a:r>
              <a:rPr lang="en-US" dirty="0"/>
              <a:t> </a:t>
            </a:r>
            <a:r>
              <a:rPr lang="en-US" dirty="0" err="1"/>
              <a:t>khung</a:t>
            </a:r>
            <a:r>
              <a:rPr lang="en-US" dirty="0"/>
              <a:t> </a:t>
            </a:r>
            <a:r>
              <a:rPr lang="en-US" dirty="0" err="1"/>
              <a:t>xuất</a:t>
            </a:r>
            <a:r>
              <a:rPr lang="en-US" dirty="0"/>
              <a:t> </a:t>
            </a:r>
            <a:r>
              <a:rPr lang="en-US" dirty="0" err="1"/>
              <a:t>hiện</a:t>
            </a:r>
            <a:r>
              <a:rPr lang="en-US" dirty="0"/>
              <a:t> tr</a:t>
            </a:r>
            <a:r>
              <a:rPr lang="vi-VN" dirty="0"/>
              <a:t>ư</a:t>
            </a:r>
            <a:r>
              <a:rPr lang="en-US" dirty="0" err="1"/>
              <a:t>ớc</a:t>
            </a:r>
            <a:r>
              <a:rPr lang="en-US" dirty="0"/>
              <a:t>.</a:t>
            </a:r>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299172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103855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r>
                          <a:rPr lang="en-US" b="0" i="1" smtClean="0">
                            <a:latin typeface="Cambria Math" panose="02040503050406030204" pitchFamily="18" charset="0"/>
                          </a:rPr>
                          <m:t>1</m:t>
                        </m:r>
                      </m:sup>
                    </m:sSup>
                  </m:oMath>
                </a14:m>
                <a:r>
                  <a:rPr lang="en-US" dirty="0"/>
                  <a:t>.</a:t>
                </a:r>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14536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5782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4941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a:lstStyle>
            <a:lvl1pPr marL="0" indent="0" algn="ctr">
              <a:buNone/>
              <a:defRPr>
                <a:solidFill>
                  <a:schemeClr val="tx1">
                    <a:tint val="75000"/>
                  </a:schemeClr>
                </a:solidFill>
              </a:defRPr>
            </a:lvl1pPr>
            <a:lvl2pPr marL="1088530" indent="0" algn="ctr">
              <a:buNone/>
              <a:defRPr>
                <a:solidFill>
                  <a:schemeClr val="tx1">
                    <a:tint val="75000"/>
                  </a:schemeClr>
                </a:solidFill>
              </a:defRPr>
            </a:lvl2pPr>
            <a:lvl3pPr marL="2177060" indent="0" algn="ctr">
              <a:buNone/>
              <a:defRPr>
                <a:solidFill>
                  <a:schemeClr val="tx1">
                    <a:tint val="75000"/>
                  </a:schemeClr>
                </a:solidFill>
              </a:defRPr>
            </a:lvl3pPr>
            <a:lvl4pPr marL="3265590" indent="0" algn="ctr">
              <a:buNone/>
              <a:defRPr>
                <a:solidFill>
                  <a:schemeClr val="tx1">
                    <a:tint val="75000"/>
                  </a:schemeClr>
                </a:solidFill>
              </a:defRPr>
            </a:lvl4pPr>
            <a:lvl5pPr marL="4354121" indent="0" algn="ctr">
              <a:buNone/>
              <a:defRPr>
                <a:solidFill>
                  <a:schemeClr val="tx1">
                    <a:tint val="75000"/>
                  </a:schemeClr>
                </a:solidFill>
              </a:defRPr>
            </a:lvl5pPr>
            <a:lvl6pPr marL="5442651" indent="0" algn="ctr">
              <a:buNone/>
              <a:defRPr>
                <a:solidFill>
                  <a:schemeClr val="tx1">
                    <a:tint val="75000"/>
                  </a:schemeClr>
                </a:solidFill>
              </a:defRPr>
            </a:lvl6pPr>
            <a:lvl7pPr marL="6531181" indent="0" algn="ctr">
              <a:buNone/>
              <a:defRPr>
                <a:solidFill>
                  <a:schemeClr val="tx1">
                    <a:tint val="75000"/>
                  </a:schemeClr>
                </a:solidFill>
              </a:defRPr>
            </a:lvl7pPr>
            <a:lvl8pPr marL="7619710" indent="0" algn="ctr">
              <a:buNone/>
              <a:defRPr>
                <a:solidFill>
                  <a:schemeClr val="tx1">
                    <a:tint val="75000"/>
                  </a:schemeClr>
                </a:solidFill>
              </a:defRPr>
            </a:lvl8pPr>
            <a:lvl9pPr marL="87082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7"/>
            <a:ext cx="1605280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10/16/2021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dirty="0"/>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dirty="0"/>
          </a:p>
        </p:txBody>
      </p:sp>
    </p:spTree>
    <p:extLst>
      <p:ext uri="{BB962C8B-B14F-4D97-AF65-F5344CB8AC3E}">
        <p14:creationId xmlns:p14="http://schemas.microsoft.com/office/powerpoint/2010/main" val="66811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1"/>
            <a:ext cx="20726400" cy="2724150"/>
          </a:xfrm>
          <a:prstGeom prst="rect">
            <a:avLst/>
          </a:prstGeom>
        </p:spPr>
        <p:txBody>
          <a:bodyPr anchor="t"/>
          <a:lstStyle>
            <a:lvl1pPr algn="l">
              <a:defRPr sz="9499" b="1" cap="all"/>
            </a:lvl1pPr>
          </a:lstStyle>
          <a:p>
            <a:r>
              <a:rPr lang="en-US"/>
              <a:t>Click to edit Master title style</a:t>
            </a:r>
          </a:p>
        </p:txBody>
      </p:sp>
      <p:sp>
        <p:nvSpPr>
          <p:cNvPr id="3" name="Text Placeholder 2"/>
          <p:cNvSpPr>
            <a:spLocks noGrp="1"/>
          </p:cNvSpPr>
          <p:nvPr>
            <p:ph type="body" idx="1"/>
          </p:nvPr>
        </p:nvSpPr>
        <p:spPr>
          <a:xfrm>
            <a:off x="1926169" y="5813427"/>
            <a:ext cx="20726400" cy="3000374"/>
          </a:xfrm>
          <a:prstGeom prst="rect">
            <a:avLst/>
          </a:prstGeom>
        </p:spPr>
        <p:txBody>
          <a:bodyPr anchor="b"/>
          <a:lstStyle>
            <a:lvl1pPr marL="0" indent="0">
              <a:buNone/>
              <a:defRPr sz="4800">
                <a:solidFill>
                  <a:schemeClr val="tx1">
                    <a:tint val="75000"/>
                  </a:schemeClr>
                </a:solidFill>
              </a:defRPr>
            </a:lvl1pPr>
            <a:lvl2pPr marL="1088530" indent="0">
              <a:buNone/>
              <a:defRPr sz="4300">
                <a:solidFill>
                  <a:schemeClr val="tx1">
                    <a:tint val="75000"/>
                  </a:schemeClr>
                </a:solidFill>
              </a:defRPr>
            </a:lvl2pPr>
            <a:lvl3pPr marL="2177060" indent="0">
              <a:buNone/>
              <a:defRPr sz="3800">
                <a:solidFill>
                  <a:schemeClr val="tx1">
                    <a:tint val="75000"/>
                  </a:schemeClr>
                </a:solidFill>
              </a:defRPr>
            </a:lvl3pPr>
            <a:lvl4pPr marL="3265590" indent="0">
              <a:buNone/>
              <a:defRPr sz="3300">
                <a:solidFill>
                  <a:schemeClr val="tx1">
                    <a:tint val="75000"/>
                  </a:schemeClr>
                </a:solidFill>
              </a:defRPr>
            </a:lvl4pPr>
            <a:lvl5pPr marL="4354121" indent="0">
              <a:buNone/>
              <a:defRPr sz="3300">
                <a:solidFill>
                  <a:schemeClr val="tx1">
                    <a:tint val="75000"/>
                  </a:schemeClr>
                </a:solidFill>
              </a:defRPr>
            </a:lvl5pPr>
            <a:lvl6pPr marL="5442651" indent="0">
              <a:buNone/>
              <a:defRPr sz="3300">
                <a:solidFill>
                  <a:schemeClr val="tx1">
                    <a:tint val="75000"/>
                  </a:schemeClr>
                </a:solidFill>
              </a:defRPr>
            </a:lvl6pPr>
            <a:lvl7pPr marL="6531181" indent="0">
              <a:buNone/>
              <a:defRPr sz="3300">
                <a:solidFill>
                  <a:schemeClr val="tx1">
                    <a:tint val="75000"/>
                  </a:schemeClr>
                </a:solidFill>
              </a:defRPr>
            </a:lvl7pPr>
            <a:lvl8pPr marL="7619710" indent="0">
              <a:buNone/>
              <a:defRPr sz="3300">
                <a:solidFill>
                  <a:schemeClr val="tx1">
                    <a:tint val="75000"/>
                  </a:schemeClr>
                </a:solidFill>
              </a:defRPr>
            </a:lvl8pPr>
            <a:lvl9pPr marL="8708240"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51926"/>
          </a:xfrm>
          <a:prstGeom prst="rect">
            <a:avLst/>
          </a:prstGeom>
        </p:spPr>
        <p:txBody>
          <a:bodyPr/>
          <a:lstStyle>
            <a:lvl1pPr>
              <a:defRPr sz="6699"/>
            </a:lvl1pPr>
            <a:lvl2pPr>
              <a:defRPr sz="5699"/>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a:prstGeom prst="rect">
            <a:avLst/>
          </a:prstGeom>
        </p:spPr>
        <p:txBody>
          <a:bodyPr anchor="b"/>
          <a:lstStyle>
            <a:lvl1pPr marL="0" indent="0">
              <a:buNone/>
              <a:defRPr sz="5699" b="1"/>
            </a:lvl1pPr>
            <a:lvl2pPr marL="1088530" indent="0">
              <a:buNone/>
              <a:defRPr sz="4800" b="1"/>
            </a:lvl2pPr>
            <a:lvl3pPr marL="2177060" indent="0">
              <a:buNone/>
              <a:defRPr sz="4300" b="1"/>
            </a:lvl3pPr>
            <a:lvl4pPr marL="3265590" indent="0">
              <a:buNone/>
              <a:defRPr sz="3800" b="1"/>
            </a:lvl4pPr>
            <a:lvl5pPr marL="4354121" indent="0">
              <a:buNone/>
              <a:defRPr sz="3800" b="1"/>
            </a:lvl5pPr>
            <a:lvl6pPr marL="5442651" indent="0">
              <a:buNone/>
              <a:defRPr sz="3800" b="1"/>
            </a:lvl6pPr>
            <a:lvl7pPr marL="6531181" indent="0">
              <a:buNone/>
              <a:defRPr sz="3800" b="1"/>
            </a:lvl7pPr>
            <a:lvl8pPr marL="7619710" indent="0">
              <a:buNone/>
              <a:defRPr sz="3800" b="1"/>
            </a:lvl8pPr>
            <a:lvl9pPr marL="8708240"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a:prstGeom prst="rect">
            <a:avLst/>
          </a:prstGeo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8" name="Footer Placeholder 7"/>
          <p:cNvSpPr>
            <a:spLocks noGrp="1"/>
          </p:cNvSpPr>
          <p:nvPr>
            <p:ph type="ftr" sz="quarter" idx="11"/>
          </p:nvPr>
        </p:nvSpPr>
        <p:spPr>
          <a:xfrm>
            <a:off x="8331200" y="12712701"/>
            <a:ext cx="7721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4" name="Footer Placeholder 3"/>
          <p:cNvSpPr>
            <a:spLocks noGrp="1"/>
          </p:cNvSpPr>
          <p:nvPr>
            <p:ph type="ftr" sz="quarter" idx="11"/>
          </p:nvPr>
        </p:nvSpPr>
        <p:spPr>
          <a:xfrm>
            <a:off x="8331200" y="12712701"/>
            <a:ext cx="7721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3" name="Footer Placeholder 2"/>
          <p:cNvSpPr>
            <a:spLocks noGrp="1"/>
          </p:cNvSpPr>
          <p:nvPr>
            <p:ph type="ftr" sz="quarter" idx="11"/>
          </p:nvPr>
        </p:nvSpPr>
        <p:spPr>
          <a:xfrm>
            <a:off x="8331200" y="12712701"/>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2" y="2870201"/>
            <a:ext cx="8022168" cy="9382126"/>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a:prstGeom prst="rect">
            <a:avLst/>
          </a:prstGeom>
        </p:spPr>
        <p:txBody>
          <a:bodyPr/>
          <a:lstStyle>
            <a:lvl1pPr marL="0" indent="0">
              <a:buNone/>
              <a:defRPr sz="7599"/>
            </a:lvl1pPr>
            <a:lvl2pPr marL="1088530" indent="0">
              <a:buNone/>
              <a:defRPr sz="6699"/>
            </a:lvl2pPr>
            <a:lvl3pPr marL="2177060" indent="0">
              <a:buNone/>
              <a:defRPr sz="5699"/>
            </a:lvl3pPr>
            <a:lvl4pPr marL="3265590" indent="0">
              <a:buNone/>
              <a:defRPr sz="4800"/>
            </a:lvl4pPr>
            <a:lvl5pPr marL="4354121" indent="0">
              <a:buNone/>
              <a:defRPr sz="4800"/>
            </a:lvl5pPr>
            <a:lvl6pPr marL="5442651" indent="0">
              <a:buNone/>
              <a:defRPr sz="4800"/>
            </a:lvl6pPr>
            <a:lvl7pPr marL="6531181" indent="0">
              <a:buNone/>
              <a:defRPr sz="4800"/>
            </a:lvl7pPr>
            <a:lvl8pPr marL="7619710" indent="0">
              <a:buNone/>
              <a:defRPr sz="4800"/>
            </a:lvl8pPr>
            <a:lvl9pPr marL="8708240" indent="0">
              <a:buNone/>
              <a:defRPr sz="4800"/>
            </a:lvl9pPr>
          </a:lstStyle>
          <a:p>
            <a:endParaRPr lang="en-US"/>
          </a:p>
        </p:txBody>
      </p:sp>
      <p:sp>
        <p:nvSpPr>
          <p:cNvPr id="4" name="Text Placeholder 3"/>
          <p:cNvSpPr>
            <a:spLocks noGrp="1"/>
          </p:cNvSpPr>
          <p:nvPr>
            <p:ph type="body" sz="half" idx="2"/>
          </p:nvPr>
        </p:nvSpPr>
        <p:spPr>
          <a:xfrm>
            <a:off x="4779435" y="10734676"/>
            <a:ext cx="14630400" cy="1609724"/>
          </a:xfrm>
          <a:prstGeom prst="rect">
            <a:avLst/>
          </a:prstGeom>
        </p:spPr>
        <p:txBody>
          <a:bodyPr/>
          <a:lstStyle>
            <a:lvl1pPr marL="0" indent="0">
              <a:buNone/>
              <a:defRPr sz="3300"/>
            </a:lvl1pPr>
            <a:lvl2pPr marL="1088530" indent="0">
              <a:buNone/>
              <a:defRPr sz="2900"/>
            </a:lvl2pPr>
            <a:lvl3pPr marL="2177060" indent="0">
              <a:buNone/>
              <a:defRPr sz="2400"/>
            </a:lvl3pPr>
            <a:lvl4pPr marL="3265590" indent="0">
              <a:buNone/>
              <a:defRPr sz="2100"/>
            </a:lvl4pPr>
            <a:lvl5pPr marL="4354121" indent="0">
              <a:buNone/>
              <a:defRPr sz="2100"/>
            </a:lvl5pPr>
            <a:lvl6pPr marL="5442651" indent="0">
              <a:buNone/>
              <a:defRPr sz="2100"/>
            </a:lvl6pPr>
            <a:lvl7pPr marL="6531181" indent="0">
              <a:buNone/>
              <a:defRPr sz="2100"/>
            </a:lvl7pPr>
            <a:lvl8pPr marL="7619710" indent="0">
              <a:buNone/>
              <a:defRPr sz="2100"/>
            </a:lvl8pPr>
            <a:lvl9pPr marL="8708240"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201" y="12712701"/>
            <a:ext cx="5689600" cy="730250"/>
          </a:xfrm>
          <a:prstGeom prst="rect">
            <a:avLst/>
          </a:prstGeom>
        </p:spPr>
        <p:txBody>
          <a:bodyPr/>
          <a:lstStyle/>
          <a:p>
            <a:fld id="{F9E5E443-43CC-47C0-B016-9A203293290C}" type="datetimeFigureOut">
              <a:rPr lang="en-US" smtClean="0"/>
              <a:pPr/>
              <a:t>10/16/2021</a:t>
            </a:fld>
            <a:endParaRPr lang="en-US"/>
          </a:p>
        </p:txBody>
      </p:sp>
      <p:sp>
        <p:nvSpPr>
          <p:cNvPr id="6" name="Footer Placeholder 5"/>
          <p:cNvSpPr>
            <a:spLocks noGrp="1"/>
          </p:cNvSpPr>
          <p:nvPr>
            <p:ph type="ftr" sz="quarter" idx="11"/>
          </p:nvPr>
        </p:nvSpPr>
        <p:spPr>
          <a:xfrm>
            <a:off x="8331200" y="12712701"/>
            <a:ext cx="7721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5200" y="12712701"/>
            <a:ext cx="5689600"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4" cstate="print">
            <a:duotone>
              <a:prstClr val="black"/>
              <a:srgbClr val="3333FF">
                <a:tint val="45000"/>
                <a:satMod val="400000"/>
              </a:srgbClr>
            </a:duotone>
            <a:extLst>
              <a:ext uri="{28A0092B-C50C-407E-A947-70E740481C1C}">
                <a14:useLocalDpi xmlns:a14="http://schemas.microsoft.com/office/drawing/2010/main" val="0"/>
              </a:ext>
            </a:extLst>
          </a:blip>
          <a:srcRect/>
          <a:stretch>
            <a:fillRect/>
          </a:stretch>
        </p:blipFill>
        <p:spPr bwMode="auto">
          <a:xfrm>
            <a:off x="2136" y="3523"/>
            <a:ext cx="24383873" cy="142891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9" name="TextBox 8"/>
          <p:cNvSpPr txBox="1"/>
          <p:nvPr userDrawn="1"/>
        </p:nvSpPr>
        <p:spPr>
          <a:xfrm>
            <a:off x="3470903" y="455251"/>
            <a:ext cx="1561123" cy="646331"/>
          </a:xfrm>
          <a:prstGeom prst="rect">
            <a:avLst/>
          </a:prstGeom>
          <a:noFill/>
        </p:spPr>
        <p:txBody>
          <a:bodyPr wrap="none" rtlCol="0">
            <a:spAutoFit/>
          </a:bodyPr>
          <a:lstStyle/>
          <a:p>
            <a:pPr algn="ctr"/>
            <a:r>
              <a:rPr lang="en-US" sz="3600" b="0" baseline="0" dirty="0">
                <a:solidFill>
                  <a:schemeClr val="bg1"/>
                </a:solidFill>
                <a:latin typeface="Chu Van An" panose="02020603050405020304" pitchFamily="18" charset="0"/>
                <a:ea typeface="AvantGarde-Demi" pitchFamily="18" charset="0"/>
                <a:cs typeface="Chu Van An" panose="02020603050405020304" pitchFamily="18" charset="0"/>
              </a:rPr>
              <a:t>TOÁN</a:t>
            </a:r>
            <a:endParaRPr lang="en-US" sz="3600" b="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0" name="TextBox 9"/>
          <p:cNvSpPr txBox="1"/>
          <p:nvPr userDrawn="1"/>
        </p:nvSpPr>
        <p:spPr>
          <a:xfrm>
            <a:off x="1879977" y="185947"/>
            <a:ext cx="1383712" cy="1246495"/>
          </a:xfrm>
          <a:prstGeom prst="rect">
            <a:avLst/>
          </a:prstGeom>
          <a:noFill/>
        </p:spPr>
        <p:txBody>
          <a:bodyPr wrap="none" rtlCol="0">
            <a:spAutoFit/>
          </a:bodyPr>
          <a:lstStyle/>
          <a:p>
            <a:pPr algn="ctr">
              <a:lnSpc>
                <a:spcPts val="4500"/>
              </a:lnSpc>
            </a:pPr>
            <a:r>
              <a:rPr lang="en-US" sz="3200" dirty="0">
                <a:solidFill>
                  <a:schemeClr val="bg1"/>
                </a:solidFill>
                <a:latin typeface="Chu Van An" panose="02020603050405020304" pitchFamily="18" charset="0"/>
                <a:ea typeface="AvantGarde-Demi" pitchFamily="18" charset="0"/>
                <a:cs typeface="Chu Van An" panose="02020603050405020304" pitchFamily="18" charset="0"/>
              </a:rPr>
              <a:t>GIÁO</a:t>
            </a: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 </a:t>
            </a:r>
          </a:p>
          <a:p>
            <a:pPr algn="ctr">
              <a:lnSpc>
                <a:spcPts val="4500"/>
              </a:lnSpc>
            </a:pPr>
            <a:r>
              <a:rPr lang="en-US" sz="3200" baseline="0" dirty="0">
                <a:solidFill>
                  <a:schemeClr val="bg1"/>
                </a:solidFill>
                <a:latin typeface="Chu Van An" panose="02020603050405020304" pitchFamily="18" charset="0"/>
                <a:ea typeface="AvantGarde-Demi" pitchFamily="18" charset="0"/>
                <a:cs typeface="Chu Van An" panose="02020603050405020304" pitchFamily="18" charset="0"/>
              </a:rPr>
              <a:t>DỤC</a:t>
            </a:r>
            <a:endParaRPr lang="en-US" sz="3200"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1" name="TextBox 10"/>
          <p:cNvSpPr txBox="1"/>
          <p:nvPr userDrawn="1"/>
        </p:nvSpPr>
        <p:spPr>
          <a:xfrm>
            <a:off x="5510395" y="457201"/>
            <a:ext cx="1511755" cy="646331"/>
          </a:xfrm>
          <a:prstGeom prst="rect">
            <a:avLst/>
          </a:prstGeom>
          <a:noFill/>
        </p:spPr>
        <p:txBody>
          <a:bodyPr wrap="none" rtlCol="0">
            <a:spAutoFit/>
          </a:bodyPr>
          <a:lstStyle/>
          <a:p>
            <a:pPr algn="ctr"/>
            <a:r>
              <a:rPr lang="vi-VN" sz="3600" b="0" baseline="0" dirty="0">
                <a:solidFill>
                  <a:schemeClr val="bg1"/>
                </a:solidFill>
                <a:latin typeface="Chu Van An" panose="02020603050405020304" pitchFamily="18" charset="0"/>
                <a:ea typeface="AvantGarde-Demi" pitchFamily="18" charset="0"/>
                <a:cs typeface="Chu Van An" panose="02020603050405020304" pitchFamily="18" charset="0"/>
              </a:rPr>
              <a:t>THPT</a:t>
            </a:r>
            <a:endParaRPr lang="en-US" sz="3600" b="1" dirty="0">
              <a:solidFill>
                <a:schemeClr val="bg1"/>
              </a:solidFill>
              <a:latin typeface="Chu Van An" panose="02020603050405020304" pitchFamily="18" charset="0"/>
              <a:ea typeface="AvantGarde-Demi" pitchFamily="18" charset="0"/>
              <a:cs typeface="Chu Van An" panose="02020603050405020304" pitchFamily="18" charset="0"/>
            </a:endParaRPr>
          </a:p>
        </p:txBody>
      </p:sp>
      <p:sp>
        <p:nvSpPr>
          <p:cNvPr id="12" name="Title 2">
            <a:extLst>
              <a:ext uri="{FF2B5EF4-FFF2-40B4-BE49-F238E27FC236}">
                <a16:creationId xmlns:a16="http://schemas.microsoft.com/office/drawing/2014/main" xmlns="" id="{84F4051B-2BBE-412A-BD7D-D20EFA046DC9}"/>
              </a:ext>
            </a:extLst>
          </p:cNvPr>
          <p:cNvSpPr txBox="1">
            <a:spLocks/>
          </p:cNvSpPr>
          <p:nvPr userDrawn="1"/>
        </p:nvSpPr>
        <p:spPr bwMode="black">
          <a:xfrm>
            <a:off x="7248705" y="320913"/>
            <a:ext cx="17135295" cy="976561"/>
          </a:xfrm>
          <a:prstGeom prst="rect">
            <a:avLst/>
          </a:prstGeom>
          <a:pattFill prst="pct80">
            <a:fgClr>
              <a:schemeClr val="bg1">
                <a:lumMod val="95000"/>
              </a:schemeClr>
            </a:fgClr>
            <a:bgClr>
              <a:schemeClr val="accent4">
                <a:lumMod val="40000"/>
                <a:lumOff val="60000"/>
              </a:schemeClr>
            </a:bgClr>
          </a:pattFill>
          <a:ln w="9525">
            <a:solidFill>
              <a:srgbClr val="0000CC"/>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GIÁO</a:t>
            </a:r>
            <a:r>
              <a:rPr lang="en-US" sz="4800" kern="0" baseline="0" dirty="0">
                <a:solidFill>
                  <a:srgbClr val="FF0066"/>
                </a:solidFill>
                <a:latin typeface="Chu Van An" panose="02020603050405020304" pitchFamily="18" charset="0"/>
                <a:ea typeface="MS Mincho" panose="02020609040205080304" pitchFamily="49" charset="-128"/>
                <a:cs typeface="Chu Van An" panose="02020603050405020304" pitchFamily="18" charset="0"/>
              </a:rPr>
              <a:t> ÁN ĐIỆN TỬ - DIỄN ĐÀN GIÁO VIÊN TOÁN</a:t>
            </a:r>
            <a:endParaRPr lang="vi-VN" sz="4800" kern="0" dirty="0">
              <a:solidFill>
                <a:srgbClr val="FF0066"/>
              </a:solidFill>
              <a:latin typeface="Chu Van An" panose="02020603050405020304" pitchFamily="18" charset="0"/>
              <a:cs typeface="Chu Van 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177060" rtl="0" eaLnBrk="1" latinLnBrk="0" hangingPunct="1">
        <a:spcBef>
          <a:spcPct val="0"/>
        </a:spcBef>
        <a:buNone/>
        <a:defRPr sz="10499" kern="1200">
          <a:solidFill>
            <a:schemeClr val="tx1"/>
          </a:solidFill>
          <a:latin typeface="+mj-lt"/>
          <a:ea typeface="+mj-ea"/>
          <a:cs typeface="+mj-cs"/>
        </a:defRPr>
      </a:lvl1pPr>
    </p:titleStyle>
    <p:bodyStyle>
      <a:lvl1pPr marL="816397" indent="-816397" algn="l" defTabSz="2177060" rtl="0" eaLnBrk="1" latinLnBrk="0" hangingPunct="1">
        <a:spcBef>
          <a:spcPct val="20000"/>
        </a:spcBef>
        <a:buFont typeface="Arial" pitchFamily="34" charset="0"/>
        <a:buChar char="•"/>
        <a:defRPr sz="7599" kern="1200">
          <a:solidFill>
            <a:schemeClr val="tx1"/>
          </a:solidFill>
          <a:latin typeface="+mn-lt"/>
          <a:ea typeface="+mn-ea"/>
          <a:cs typeface="+mn-cs"/>
        </a:defRPr>
      </a:lvl1pPr>
      <a:lvl2pPr marL="1768861" indent="-680331" algn="l" defTabSz="2177060" rtl="0" eaLnBrk="1" latinLnBrk="0" hangingPunct="1">
        <a:spcBef>
          <a:spcPct val="20000"/>
        </a:spcBef>
        <a:buFont typeface="Arial" pitchFamily="34" charset="0"/>
        <a:buChar char="–"/>
        <a:defRPr sz="6699" kern="1200">
          <a:solidFill>
            <a:schemeClr val="tx1"/>
          </a:solidFill>
          <a:latin typeface="+mn-lt"/>
          <a:ea typeface="+mn-ea"/>
          <a:cs typeface="+mn-cs"/>
        </a:defRPr>
      </a:lvl2pPr>
      <a:lvl3pPr marL="2721325" indent="-544265" algn="l" defTabSz="2177060" rtl="0" eaLnBrk="1" latinLnBrk="0" hangingPunct="1">
        <a:spcBef>
          <a:spcPct val="20000"/>
        </a:spcBef>
        <a:buFont typeface="Arial" pitchFamily="34" charset="0"/>
        <a:buChar char="•"/>
        <a:defRPr sz="5699" kern="1200">
          <a:solidFill>
            <a:schemeClr val="tx1"/>
          </a:solidFill>
          <a:latin typeface="+mn-lt"/>
          <a:ea typeface="+mn-ea"/>
          <a:cs typeface="+mn-cs"/>
        </a:defRPr>
      </a:lvl3pPr>
      <a:lvl4pPr marL="380985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38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91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445"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97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2506" indent="-544265" algn="l" defTabSz="21770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060" rtl="0" eaLnBrk="1" latinLnBrk="0" hangingPunct="1">
        <a:defRPr sz="4300" kern="1200">
          <a:solidFill>
            <a:schemeClr val="tx1"/>
          </a:solidFill>
          <a:latin typeface="+mn-lt"/>
          <a:ea typeface="+mn-ea"/>
          <a:cs typeface="+mn-cs"/>
        </a:defRPr>
      </a:lvl1pPr>
      <a:lvl2pPr marL="1088530" algn="l" defTabSz="2177060" rtl="0" eaLnBrk="1" latinLnBrk="0" hangingPunct="1">
        <a:defRPr sz="4300" kern="1200">
          <a:solidFill>
            <a:schemeClr val="tx1"/>
          </a:solidFill>
          <a:latin typeface="+mn-lt"/>
          <a:ea typeface="+mn-ea"/>
          <a:cs typeface="+mn-cs"/>
        </a:defRPr>
      </a:lvl2pPr>
      <a:lvl3pPr marL="2177060" algn="l" defTabSz="2177060" rtl="0" eaLnBrk="1" latinLnBrk="0" hangingPunct="1">
        <a:defRPr sz="4300" kern="1200">
          <a:solidFill>
            <a:schemeClr val="tx1"/>
          </a:solidFill>
          <a:latin typeface="+mn-lt"/>
          <a:ea typeface="+mn-ea"/>
          <a:cs typeface="+mn-cs"/>
        </a:defRPr>
      </a:lvl3pPr>
      <a:lvl4pPr marL="3265590" algn="l" defTabSz="2177060" rtl="0" eaLnBrk="1" latinLnBrk="0" hangingPunct="1">
        <a:defRPr sz="4300" kern="1200">
          <a:solidFill>
            <a:schemeClr val="tx1"/>
          </a:solidFill>
          <a:latin typeface="+mn-lt"/>
          <a:ea typeface="+mn-ea"/>
          <a:cs typeface="+mn-cs"/>
        </a:defRPr>
      </a:lvl4pPr>
      <a:lvl5pPr marL="4354121" algn="l" defTabSz="2177060" rtl="0" eaLnBrk="1" latinLnBrk="0" hangingPunct="1">
        <a:defRPr sz="4300" kern="1200">
          <a:solidFill>
            <a:schemeClr val="tx1"/>
          </a:solidFill>
          <a:latin typeface="+mn-lt"/>
          <a:ea typeface="+mn-ea"/>
          <a:cs typeface="+mn-cs"/>
        </a:defRPr>
      </a:lvl5pPr>
      <a:lvl6pPr marL="5442651" algn="l" defTabSz="2177060" rtl="0" eaLnBrk="1" latinLnBrk="0" hangingPunct="1">
        <a:defRPr sz="4300" kern="1200">
          <a:solidFill>
            <a:schemeClr val="tx1"/>
          </a:solidFill>
          <a:latin typeface="+mn-lt"/>
          <a:ea typeface="+mn-ea"/>
          <a:cs typeface="+mn-cs"/>
        </a:defRPr>
      </a:lvl6pPr>
      <a:lvl7pPr marL="6531181" algn="l" defTabSz="2177060" rtl="0" eaLnBrk="1" latinLnBrk="0" hangingPunct="1">
        <a:defRPr sz="4300" kern="1200">
          <a:solidFill>
            <a:schemeClr val="tx1"/>
          </a:solidFill>
          <a:latin typeface="+mn-lt"/>
          <a:ea typeface="+mn-ea"/>
          <a:cs typeface="+mn-cs"/>
        </a:defRPr>
      </a:lvl7pPr>
      <a:lvl8pPr marL="7619710" algn="l" defTabSz="2177060" rtl="0" eaLnBrk="1" latinLnBrk="0" hangingPunct="1">
        <a:defRPr sz="4300" kern="1200">
          <a:solidFill>
            <a:schemeClr val="tx1"/>
          </a:solidFill>
          <a:latin typeface="+mn-lt"/>
          <a:ea typeface="+mn-ea"/>
          <a:cs typeface="+mn-cs"/>
        </a:defRPr>
      </a:lvl8pPr>
      <a:lvl9pPr marL="8708240" algn="l" defTabSz="21770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6.jpeg"/><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32.wmf"/><Relationship Id="rId5" Type="http://schemas.openxmlformats.org/officeDocument/2006/relationships/image" Target="../media/image23.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6.e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slide" Target="slide15.x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6.xml"/><Relationship Id="rId7" Type="http://schemas.openxmlformats.org/officeDocument/2006/relationships/image" Target="../media/image38.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31.bin"/><Relationship Id="rId5" Type="http://schemas.openxmlformats.org/officeDocument/2006/relationships/image" Target="../media/image37.wmf"/><Relationship Id="rId4" Type="http://schemas.openxmlformats.org/officeDocument/2006/relationships/oleObject" Target="../embeddings/oleObject30.bin"/><Relationship Id="rId9" Type="http://schemas.openxmlformats.org/officeDocument/2006/relationships/image" Target="../media/image35.wm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33.bin"/><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40.wmf"/><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0.png"/><Relationship Id="rId4" Type="http://schemas.openxmlformats.org/officeDocument/2006/relationships/image" Target="../media/image330.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jpe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0.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image" Target="../media/image6.jpeg"/><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14.wmf"/><Relationship Id="rId17" Type="http://schemas.openxmlformats.org/officeDocument/2006/relationships/oleObject" Target="../embeddings/oleObject12.bin"/><Relationship Id="rId25" Type="http://schemas.openxmlformats.org/officeDocument/2006/relationships/oleObject" Target="../embeddings/oleObject16.bin"/><Relationship Id="rId2" Type="http://schemas.openxmlformats.org/officeDocument/2006/relationships/slideLayout" Target="../slideLayouts/slideLayout1.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5.vml"/><Relationship Id="rId6" Type="http://schemas.openxmlformats.org/officeDocument/2006/relationships/image" Target="../media/image11.wmf"/><Relationship Id="rId11" Type="http://schemas.openxmlformats.org/officeDocument/2006/relationships/oleObject" Target="../embeddings/oleObject9.bin"/><Relationship Id="rId24" Type="http://schemas.openxmlformats.org/officeDocument/2006/relationships/image" Target="../media/image20.wmf"/><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image" Target="../media/image22.wmf"/><Relationship Id="rId10" Type="http://schemas.openxmlformats.org/officeDocument/2006/relationships/image" Target="../media/image13.wmf"/><Relationship Id="rId19" Type="http://schemas.openxmlformats.org/officeDocument/2006/relationships/oleObject" Target="../embeddings/oleObject13.bin"/><Relationship Id="rId4" Type="http://schemas.openxmlformats.org/officeDocument/2006/relationships/image" Target="../media/image15.png"/><Relationship Id="rId9" Type="http://schemas.openxmlformats.org/officeDocument/2006/relationships/oleObject" Target="../embeddings/oleObject8.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7.wmf"/><Relationship Id="rId18" Type="http://schemas.openxmlformats.org/officeDocument/2006/relationships/image" Target="../media/image29.wmf"/><Relationship Id="rId3" Type="http://schemas.openxmlformats.org/officeDocument/2006/relationships/image" Target="../media/image6.jpeg"/><Relationship Id="rId7" Type="http://schemas.openxmlformats.org/officeDocument/2006/relationships/image" Target="../media/image24.wmf"/><Relationship Id="rId12" Type="http://schemas.openxmlformats.org/officeDocument/2006/relationships/oleObject" Target="../embeddings/oleObject22.bin"/><Relationship Id="rId17" Type="http://schemas.openxmlformats.org/officeDocument/2006/relationships/oleObject" Target="../embeddings/oleObject24.bin"/><Relationship Id="rId2" Type="http://schemas.openxmlformats.org/officeDocument/2006/relationships/slideLayout" Target="../slideLayouts/slideLayout1.xml"/><Relationship Id="rId16" Type="http://schemas.openxmlformats.org/officeDocument/2006/relationships/image" Target="../media/image30.png"/><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5.wmf"/><Relationship Id="rId1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803942" y="3771772"/>
            <a:ext cx="5075344" cy="8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8" tIns="45699" rIns="91398" bIns="45699" rtlCol="0">
            <a:spAutoFit/>
          </a:bodyPr>
          <a:lstStyle/>
          <a:p>
            <a:pPr algn="ctr"/>
            <a:r>
              <a:rPr lang="en-US" sz="4800" b="1" dirty="0">
                <a:solidFill>
                  <a:srgbClr val="135F82"/>
                </a:solidFill>
                <a:latin typeface="Chu Van An" panose="02020603050405020304" pitchFamily="18" charset="0"/>
                <a:ea typeface="Tahoma" pitchFamily="34" charset="0"/>
                <a:cs typeface="Chu Van An" panose="02020603050405020304" pitchFamily="18" charset="0"/>
              </a:rPr>
              <a:t>ĐẠI SỐ &amp; GIẢI TÍCH</a:t>
            </a:r>
          </a:p>
        </p:txBody>
      </p:sp>
      <p:sp>
        <p:nvSpPr>
          <p:cNvPr id="22" name="TextBox 21"/>
          <p:cNvSpPr txBox="1"/>
          <p:nvPr/>
        </p:nvSpPr>
        <p:spPr>
          <a:xfrm>
            <a:off x="3429000" y="4636794"/>
            <a:ext cx="18288000" cy="133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398" tIns="45699" rIns="91398" bIns="45699" rtlCol="0">
            <a:spAutoFit/>
          </a:bodyPr>
          <a:lstStyle/>
          <a:p>
            <a:pPr algn="ctr">
              <a:lnSpc>
                <a:spcPct val="150000"/>
              </a:lnSpc>
            </a:pP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Chương</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2: </a:t>
            </a: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Tổ</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a:t>
            </a: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hợp</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a:t>
            </a: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Xác</a:t>
            </a:r>
            <a:r>
              <a:rPr lang="en-US" sz="6000" b="1" dirty="0">
                <a:solidFill>
                  <a:srgbClr val="776249"/>
                </a:solidFill>
                <a:latin typeface="Chu Van An" panose="02020603050405020304" pitchFamily="18" charset="0"/>
                <a:ea typeface="Tahoma" pitchFamily="34" charset="0"/>
                <a:cs typeface="Chu Van An" panose="02020603050405020304" pitchFamily="18" charset="0"/>
              </a:rPr>
              <a:t> </a:t>
            </a:r>
            <a:r>
              <a:rPr lang="en-US" sz="6000" b="1" dirty="0" err="1">
                <a:solidFill>
                  <a:srgbClr val="776249"/>
                </a:solidFill>
                <a:latin typeface="Chu Van An" panose="02020603050405020304" pitchFamily="18" charset="0"/>
                <a:ea typeface="Tahoma" pitchFamily="34" charset="0"/>
                <a:cs typeface="Chu Van An" panose="02020603050405020304" pitchFamily="18" charset="0"/>
              </a:rPr>
              <a:t>suất</a:t>
            </a:r>
            <a:endParaRPr lang="en-US" sz="6000" b="1" dirty="0">
              <a:solidFill>
                <a:srgbClr val="776249"/>
              </a:solidFill>
              <a:latin typeface="Chu Van An" panose="02020603050405020304" pitchFamily="18" charset="0"/>
              <a:ea typeface="Tahoma" pitchFamily="34" charset="0"/>
              <a:cs typeface="Chu Van An" panose="02020603050405020304" pitchFamily="18" charset="0"/>
            </a:endParaRPr>
          </a:p>
        </p:txBody>
      </p:sp>
      <p:grpSp>
        <p:nvGrpSpPr>
          <p:cNvPr id="5" name="Group 4"/>
          <p:cNvGrpSpPr/>
          <p:nvPr/>
        </p:nvGrpSpPr>
        <p:grpSpPr>
          <a:xfrm>
            <a:off x="12377436" y="1883773"/>
            <a:ext cx="1813892" cy="1828579"/>
            <a:chOff x="12784885" y="1066801"/>
            <a:chExt cx="1814128" cy="1828817"/>
          </a:xfrm>
        </p:grpSpPr>
        <p:sp>
          <p:nvSpPr>
            <p:cNvPr id="24" name="TextBox 23"/>
            <p:cNvSpPr txBox="1"/>
            <p:nvPr/>
          </p:nvSpPr>
          <p:spPr>
            <a:xfrm>
              <a:off x="12784885" y="1066801"/>
              <a:ext cx="1814128" cy="754022"/>
            </a:xfrm>
            <a:prstGeom prst="rect">
              <a:avLst/>
            </a:prstGeom>
            <a:noFill/>
          </p:spPr>
          <p:txBody>
            <a:bodyPr wrap="square" lIns="91398" tIns="45699" rIns="91398" bIns="45699" rtlCol="0">
              <a:spAutoFit/>
            </a:bodyPr>
            <a:lstStyle/>
            <a:p>
              <a:pPr algn="ctr"/>
              <a:r>
                <a:rPr lang="en-US" b="1" dirty="0">
                  <a:solidFill>
                    <a:srgbClr val="135F82"/>
                  </a:solidFill>
                  <a:latin typeface="Chu Van An" panose="02020603050405020304" pitchFamily="18" charset="0"/>
                  <a:ea typeface="AvantGarde" pitchFamily="2" charset="0"/>
                  <a:cs typeface="Chu Van An" panose="02020603050405020304" pitchFamily="18" charset="0"/>
                </a:rPr>
                <a:t>LỚP</a:t>
              </a:r>
            </a:p>
          </p:txBody>
        </p:sp>
        <p:sp>
          <p:nvSpPr>
            <p:cNvPr id="25" name="TextBox 24"/>
            <p:cNvSpPr txBox="1"/>
            <p:nvPr/>
          </p:nvSpPr>
          <p:spPr>
            <a:xfrm>
              <a:off x="13020903" y="1556787"/>
              <a:ext cx="1236312" cy="1338831"/>
            </a:xfrm>
            <a:prstGeom prst="rect">
              <a:avLst/>
            </a:prstGeom>
            <a:noFill/>
          </p:spPr>
          <p:txBody>
            <a:bodyPr wrap="none" lIns="91398" tIns="45699" rIns="91398" bIns="45699" rtlCol="0">
              <a:spAutoFit/>
            </a:bodyPr>
            <a:lstStyle/>
            <a:p>
              <a:r>
                <a:rPr lang="en-US" sz="8099" dirty="0">
                  <a:solidFill>
                    <a:srgbClr val="135F82"/>
                  </a:solidFill>
                  <a:latin typeface="Chu Van An" panose="02020603050405020304" pitchFamily="18" charset="0"/>
                  <a:ea typeface="AvantGarde" pitchFamily="2" charset="0"/>
                  <a:cs typeface="Chu Van An" panose="02020603050405020304" pitchFamily="18" charset="0"/>
                </a:rPr>
                <a:t>11</a:t>
              </a:r>
            </a:p>
          </p:txBody>
        </p:sp>
      </p:grpSp>
      <p:grpSp>
        <p:nvGrpSpPr>
          <p:cNvPr id="9" name="Group 8"/>
          <p:cNvGrpSpPr/>
          <p:nvPr/>
        </p:nvGrpSpPr>
        <p:grpSpPr>
          <a:xfrm>
            <a:off x="10781125" y="1966240"/>
            <a:ext cx="2238084" cy="1706805"/>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26"/>
          <p:cNvGrpSpPr/>
          <p:nvPr/>
        </p:nvGrpSpPr>
        <p:grpSpPr>
          <a:xfrm>
            <a:off x="4304243" y="9955127"/>
            <a:ext cx="14849139" cy="907192"/>
            <a:chOff x="7459670" y="7543799"/>
            <a:chExt cx="14851072" cy="907311"/>
          </a:xfrm>
        </p:grpSpPr>
        <p:sp>
          <p:nvSpPr>
            <p:cNvPr id="28" name="TextBox 27"/>
            <p:cNvSpPr txBox="1"/>
            <p:nvPr/>
          </p:nvSpPr>
          <p:spPr>
            <a:xfrm>
              <a:off x="8993187" y="7620004"/>
              <a:ext cx="13317555"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TỔ HỢP</a:t>
              </a:r>
            </a:p>
          </p:txBody>
        </p:sp>
        <p:grpSp>
          <p:nvGrpSpPr>
            <p:cNvPr id="7" name="Group 27"/>
            <p:cNvGrpSpPr/>
            <p:nvPr/>
          </p:nvGrpSpPr>
          <p:grpSpPr>
            <a:xfrm>
              <a:off x="7459670" y="7543799"/>
              <a:ext cx="1381118" cy="872846"/>
              <a:chOff x="7459669" y="7543800"/>
              <a:chExt cx="1381118" cy="872846"/>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9"/>
              <p:cNvGrpSpPr/>
              <p:nvPr/>
            </p:nvGrpSpPr>
            <p:grpSpPr>
              <a:xfrm>
                <a:off x="7469187" y="7640053"/>
                <a:ext cx="1371600" cy="776593"/>
                <a:chOff x="7469187" y="7640053"/>
                <a:chExt cx="1371600" cy="776593"/>
              </a:xfrm>
            </p:grpSpPr>
            <p:sp>
              <p:nvSpPr>
                <p:cNvPr id="32" name="Round Same Side Corner Rectangle 31"/>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71665" y="7640053"/>
                  <a:ext cx="983090"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grpSp>
        </p:grpSp>
      </p:grpSp>
      <p:sp>
        <p:nvSpPr>
          <p:cNvPr id="23" name="TextBox 22"/>
          <p:cNvSpPr txBox="1"/>
          <p:nvPr/>
        </p:nvSpPr>
        <p:spPr>
          <a:xfrm>
            <a:off x="5504761" y="6282538"/>
            <a:ext cx="13110620" cy="110782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91398" tIns="45699" rIns="91398" bIns="45699" rtlCol="0">
            <a:spAutoFit/>
          </a:bodyPr>
          <a:lstStyle/>
          <a:p>
            <a:pPr algn="ctr"/>
            <a:r>
              <a:rPr lang="vi-VN" sz="6599" b="1" dirty="0">
                <a:solidFill>
                  <a:srgbClr val="135F82"/>
                </a:solidFill>
                <a:latin typeface="AvantGarde-Demi" pitchFamily="18" charset="0"/>
                <a:ea typeface="AvantGarde-Demi" pitchFamily="18" charset="0"/>
                <a:cs typeface="AvantGarde-Demi" pitchFamily="18" charset="0"/>
              </a:rPr>
              <a:t>Bài </a:t>
            </a:r>
            <a:r>
              <a:rPr lang="en-US" sz="6599" b="1" dirty="0">
                <a:solidFill>
                  <a:srgbClr val="135F82"/>
                </a:solidFill>
                <a:latin typeface="AvantGarde-Demi" pitchFamily="18" charset="0"/>
                <a:ea typeface="AvantGarde-Demi" pitchFamily="18" charset="0"/>
                <a:cs typeface="AvantGarde-Demi" pitchFamily="18" charset="0"/>
              </a:rPr>
              <a:t>2</a:t>
            </a:r>
            <a:r>
              <a:rPr lang="vi-VN" sz="6599" b="1" dirty="0">
                <a:solidFill>
                  <a:srgbClr val="135F82"/>
                </a:solidFill>
                <a:latin typeface="AvantGarde-Demi" pitchFamily="18" charset="0"/>
                <a:ea typeface="AvantGarde-Demi" pitchFamily="18" charset="0"/>
                <a:cs typeface="AvantGarde-Demi" pitchFamily="18" charset="0"/>
              </a:rPr>
              <a:t>: </a:t>
            </a:r>
            <a:r>
              <a:rPr lang="en-US" sz="6599" b="1" dirty="0">
                <a:solidFill>
                  <a:srgbClr val="135F82"/>
                </a:solidFill>
                <a:latin typeface="AvantGarde-Demi" pitchFamily="18" charset="0"/>
                <a:ea typeface="AvantGarde-Demi" pitchFamily="18" charset="0"/>
                <a:cs typeface="AvantGarde-Demi" pitchFamily="18" charset="0"/>
              </a:rPr>
              <a:t>HOÁN VỊ- CHỈNH HỢP- TỔ HỢP</a:t>
            </a:r>
          </a:p>
        </p:txBody>
      </p:sp>
      <p:sp>
        <p:nvSpPr>
          <p:cNvPr id="54" name="Rounded Rectangle 53"/>
          <p:cNvSpPr/>
          <p:nvPr/>
        </p:nvSpPr>
        <p:spPr>
          <a:xfrm>
            <a:off x="3512667" y="7459750"/>
            <a:ext cx="19013083" cy="3658637"/>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a:p>
        </p:txBody>
      </p:sp>
      <p:pic>
        <p:nvPicPr>
          <p:cNvPr id="52" name="Picture 34"/>
          <p:cNvPicPr/>
          <p:nvPr/>
        </p:nvPicPr>
        <p:blipFill>
          <a:blip r:embed="rId5">
            <a:extLst>
              <a:ext uri="{28A0092B-C50C-407E-A947-70E740481C1C}">
                <a14:useLocalDpi xmlns:a14="http://schemas.microsoft.com/office/drawing/2010/main" val="0"/>
              </a:ext>
            </a:extLst>
          </a:blip>
          <a:srcRect/>
          <a:stretch>
            <a:fillRect/>
          </a:stretch>
        </p:blipFill>
        <p:spPr bwMode="auto">
          <a:xfrm>
            <a:off x="528747" y="1407042"/>
            <a:ext cx="3154623" cy="3197789"/>
          </a:xfrm>
          <a:prstGeom prst="rect">
            <a:avLst/>
          </a:prstGeom>
          <a:noFill/>
        </p:spPr>
      </p:pic>
      <p:pic>
        <p:nvPicPr>
          <p:cNvPr id="53" name="Picture 27">
            <a:extLst>
              <a:ext uri="{FF2B5EF4-FFF2-40B4-BE49-F238E27FC236}">
                <a16:creationId xmlns:a16="http://schemas.microsoft.com/office/drawing/2014/main" xmlns="" id="{70E0D186-02F4-4066-B916-5BC17329F7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9858" y="1432441"/>
            <a:ext cx="3384142" cy="3384583"/>
          </a:xfrm>
          <a:prstGeom prst="rect">
            <a:avLst/>
          </a:prstGeom>
        </p:spPr>
      </p:pic>
      <p:grpSp>
        <p:nvGrpSpPr>
          <p:cNvPr id="45" name="Group 26">
            <a:extLst>
              <a:ext uri="{FF2B5EF4-FFF2-40B4-BE49-F238E27FC236}">
                <a16:creationId xmlns:a16="http://schemas.microsoft.com/office/drawing/2014/main" xmlns="" id="{4049090A-4893-4D6F-B7EB-6C2EE01D0421}"/>
              </a:ext>
            </a:extLst>
          </p:cNvPr>
          <p:cNvGrpSpPr/>
          <p:nvPr/>
        </p:nvGrpSpPr>
        <p:grpSpPr>
          <a:xfrm>
            <a:off x="4222143" y="7556226"/>
            <a:ext cx="14849139" cy="907192"/>
            <a:chOff x="7459670" y="7543799"/>
            <a:chExt cx="14851072" cy="907311"/>
          </a:xfrm>
        </p:grpSpPr>
        <p:sp>
          <p:nvSpPr>
            <p:cNvPr id="47" name="TextBox 46">
              <a:extLst>
                <a:ext uri="{FF2B5EF4-FFF2-40B4-BE49-F238E27FC236}">
                  <a16:creationId xmlns:a16="http://schemas.microsoft.com/office/drawing/2014/main" xmlns="" id="{ECFD925D-B250-479B-9C90-785CDF40F78B}"/>
                </a:ext>
              </a:extLst>
            </p:cNvPr>
            <p:cNvSpPr txBox="1"/>
            <p:nvPr/>
          </p:nvSpPr>
          <p:spPr>
            <a:xfrm>
              <a:off x="8993187" y="7620004"/>
              <a:ext cx="13317555" cy="831106"/>
            </a:xfrm>
            <a:prstGeom prst="rect">
              <a:avLst/>
            </a:prstGeom>
            <a:noFill/>
          </p:spPr>
          <p:txBody>
            <a:bodyPr wrap="square" rtlCol="0">
              <a:spAutoFit/>
            </a:bodyPr>
            <a:lstStyle/>
            <a:p>
              <a:r>
                <a:rPr lang="en-GB" sz="4800" b="1" dirty="0">
                  <a:solidFill>
                    <a:srgbClr val="135F82"/>
                  </a:solidFill>
                  <a:latin typeface="Tahoma" pitchFamily="34" charset="0"/>
                  <a:ea typeface="Tahoma" pitchFamily="34" charset="0"/>
                  <a:cs typeface="Tahoma" pitchFamily="34" charset="0"/>
                </a:rPr>
                <a:t>HOÁN VỊ</a:t>
              </a:r>
              <a:endParaRPr lang="en-US" sz="4800" b="1" dirty="0">
                <a:solidFill>
                  <a:srgbClr val="135F82"/>
                </a:solidFill>
                <a:latin typeface="Tahoma" pitchFamily="34" charset="0"/>
                <a:ea typeface="Tahoma" pitchFamily="34" charset="0"/>
                <a:cs typeface="Tahoma" pitchFamily="34" charset="0"/>
              </a:endParaRPr>
            </a:p>
          </p:txBody>
        </p:sp>
        <p:grpSp>
          <p:nvGrpSpPr>
            <p:cNvPr id="50" name="Group 27">
              <a:extLst>
                <a:ext uri="{FF2B5EF4-FFF2-40B4-BE49-F238E27FC236}">
                  <a16:creationId xmlns:a16="http://schemas.microsoft.com/office/drawing/2014/main" xmlns="" id="{0EDDE636-03FE-440B-97EF-6F976DC5352B}"/>
                </a:ext>
              </a:extLst>
            </p:cNvPr>
            <p:cNvGrpSpPr/>
            <p:nvPr/>
          </p:nvGrpSpPr>
          <p:grpSpPr>
            <a:xfrm>
              <a:off x="7459670" y="7543799"/>
              <a:ext cx="1381118" cy="872846"/>
              <a:chOff x="7459669" y="7543800"/>
              <a:chExt cx="1381118" cy="872846"/>
            </a:xfrm>
          </p:grpSpPr>
          <p:sp>
            <p:nvSpPr>
              <p:cNvPr id="51" name="Isosceles Triangle 44">
                <a:extLst>
                  <a:ext uri="{FF2B5EF4-FFF2-40B4-BE49-F238E27FC236}">
                    <a16:creationId xmlns:a16="http://schemas.microsoft.com/office/drawing/2014/main" xmlns="" id="{C983B778-4BF1-4AB3-913A-A8AF0D828A29}"/>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9">
                <a:extLst>
                  <a:ext uri="{FF2B5EF4-FFF2-40B4-BE49-F238E27FC236}">
                    <a16:creationId xmlns:a16="http://schemas.microsoft.com/office/drawing/2014/main" xmlns="" id="{61D37C45-8A80-48B5-A65F-BB02383D177C}"/>
                  </a:ext>
                </a:extLst>
              </p:cNvPr>
              <p:cNvGrpSpPr/>
              <p:nvPr/>
            </p:nvGrpSpPr>
            <p:grpSpPr>
              <a:xfrm>
                <a:off x="7469187" y="7640053"/>
                <a:ext cx="1371600" cy="776593"/>
                <a:chOff x="7469187" y="7640053"/>
                <a:chExt cx="1371600" cy="776593"/>
              </a:xfrm>
            </p:grpSpPr>
            <p:sp>
              <p:nvSpPr>
                <p:cNvPr id="64" name="Round Same Side Corner Rectangle 31">
                  <a:extLst>
                    <a:ext uri="{FF2B5EF4-FFF2-40B4-BE49-F238E27FC236}">
                      <a16:creationId xmlns:a16="http://schemas.microsoft.com/office/drawing/2014/main" xmlns="" id="{4407284F-22DC-4A88-805C-971171576EB5}"/>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xmlns="" id="{AFE4AB6A-0B54-4457-8E12-15B9946CA5A3}"/>
                    </a:ext>
                  </a:extLst>
                </p:cNvPr>
                <p:cNvSpPr txBox="1"/>
                <p:nvPr/>
              </p:nvSpPr>
              <p:spPr>
                <a:xfrm>
                  <a:off x="7937799" y="7640053"/>
                  <a:ext cx="450823"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grpSp>
        </p:grpSp>
      </p:grpSp>
      <p:grpSp>
        <p:nvGrpSpPr>
          <p:cNvPr id="66" name="Group 26">
            <a:extLst>
              <a:ext uri="{FF2B5EF4-FFF2-40B4-BE49-F238E27FC236}">
                <a16:creationId xmlns:a16="http://schemas.microsoft.com/office/drawing/2014/main" xmlns="" id="{3A5AF966-72A7-45E9-ABAF-1D482DB04CA4}"/>
              </a:ext>
            </a:extLst>
          </p:cNvPr>
          <p:cNvGrpSpPr/>
          <p:nvPr/>
        </p:nvGrpSpPr>
        <p:grpSpPr>
          <a:xfrm>
            <a:off x="4219966" y="8782049"/>
            <a:ext cx="17088453" cy="907189"/>
            <a:chOff x="7483861" y="7543801"/>
            <a:chExt cx="17012919" cy="907308"/>
          </a:xfrm>
        </p:grpSpPr>
        <p:sp>
          <p:nvSpPr>
            <p:cNvPr id="67" name="TextBox 66">
              <a:extLst>
                <a:ext uri="{FF2B5EF4-FFF2-40B4-BE49-F238E27FC236}">
                  <a16:creationId xmlns:a16="http://schemas.microsoft.com/office/drawing/2014/main" xmlns="" id="{9FA3D59E-33C1-4BF7-A99C-FB01581AB150}"/>
                </a:ext>
              </a:extLst>
            </p:cNvPr>
            <p:cNvSpPr txBox="1"/>
            <p:nvPr/>
          </p:nvSpPr>
          <p:spPr>
            <a:xfrm>
              <a:off x="8993187" y="7620003"/>
              <a:ext cx="15503593" cy="831106"/>
            </a:xfrm>
            <a:prstGeom prst="rect">
              <a:avLst/>
            </a:prstGeom>
            <a:noFill/>
          </p:spPr>
          <p:txBody>
            <a:bodyPr wrap="square" rtlCol="0">
              <a:spAutoFit/>
            </a:bodyPr>
            <a:lstStyle/>
            <a:p>
              <a:r>
                <a:rPr lang="en-GB" sz="4800" b="1" dirty="0">
                  <a:solidFill>
                    <a:srgbClr val="135F82"/>
                  </a:solidFill>
                  <a:latin typeface="Tahoma" pitchFamily="34" charset="0"/>
                  <a:ea typeface="Tahoma" pitchFamily="34" charset="0"/>
                  <a:cs typeface="Tahoma" pitchFamily="34" charset="0"/>
                </a:rPr>
                <a:t>CHỈNH HỢP</a:t>
              </a:r>
              <a:endParaRPr lang="en-US" sz="4800" b="1" dirty="0">
                <a:solidFill>
                  <a:srgbClr val="135F82"/>
                </a:solidFill>
                <a:latin typeface="Tahoma" pitchFamily="34" charset="0"/>
                <a:ea typeface="Tahoma" pitchFamily="34" charset="0"/>
                <a:cs typeface="Tahoma" pitchFamily="34" charset="0"/>
              </a:endParaRPr>
            </a:p>
          </p:txBody>
        </p:sp>
        <p:grpSp>
          <p:nvGrpSpPr>
            <p:cNvPr id="68" name="Group 27">
              <a:extLst>
                <a:ext uri="{FF2B5EF4-FFF2-40B4-BE49-F238E27FC236}">
                  <a16:creationId xmlns:a16="http://schemas.microsoft.com/office/drawing/2014/main" xmlns="" id="{C9A6D65A-049E-4F2A-B571-38E3781EEA9D}"/>
                </a:ext>
              </a:extLst>
            </p:cNvPr>
            <p:cNvGrpSpPr/>
            <p:nvPr/>
          </p:nvGrpSpPr>
          <p:grpSpPr>
            <a:xfrm>
              <a:off x="7483861" y="7543801"/>
              <a:ext cx="1251657" cy="872847"/>
              <a:chOff x="7483860" y="7543801"/>
              <a:chExt cx="1251657" cy="872847"/>
            </a:xfrm>
          </p:grpSpPr>
          <p:sp>
            <p:nvSpPr>
              <p:cNvPr id="69" name="Isosceles Triangle 44">
                <a:extLst>
                  <a:ext uri="{FF2B5EF4-FFF2-40B4-BE49-F238E27FC236}">
                    <a16:creationId xmlns:a16="http://schemas.microsoft.com/office/drawing/2014/main" xmlns="" id="{87B4406B-0CD4-4C12-9588-D87F6DFD966A}"/>
                  </a:ext>
                </a:extLst>
              </p:cNvPr>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29">
                <a:extLst>
                  <a:ext uri="{FF2B5EF4-FFF2-40B4-BE49-F238E27FC236}">
                    <a16:creationId xmlns:a16="http://schemas.microsoft.com/office/drawing/2014/main" xmlns="" id="{C71B6A38-08BE-4C7A-9DA2-EAE33F95EA74}"/>
                  </a:ext>
                </a:extLst>
              </p:cNvPr>
              <p:cNvGrpSpPr/>
              <p:nvPr/>
            </p:nvGrpSpPr>
            <p:grpSpPr>
              <a:xfrm>
                <a:off x="7493378" y="7646473"/>
                <a:ext cx="1242139" cy="770175"/>
                <a:chOff x="7493378" y="7646473"/>
                <a:chExt cx="1242139" cy="770175"/>
              </a:xfrm>
            </p:grpSpPr>
            <p:sp>
              <p:nvSpPr>
                <p:cNvPr id="71" name="Round Same Side Corner Rectangle 47">
                  <a:extLst>
                    <a:ext uri="{FF2B5EF4-FFF2-40B4-BE49-F238E27FC236}">
                      <a16:creationId xmlns:a16="http://schemas.microsoft.com/office/drawing/2014/main" xmlns="" id="{2B7829BD-DCAF-4ED0-8869-CFA1D04A5C00}"/>
                    </a:ext>
                  </a:extLst>
                </p:cNvPr>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E61C279C-8CEA-4A0D-BDC6-81254E8603DF}"/>
                    </a:ext>
                  </a:extLst>
                </p:cNvPr>
                <p:cNvSpPr txBox="1"/>
                <p:nvPr/>
              </p:nvSpPr>
              <p:spPr>
                <a:xfrm>
                  <a:off x="7872809" y="7646473"/>
                  <a:ext cx="713694" cy="754152"/>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grpSp>
        </p:grpSp>
      </p:grpSp>
    </p:spTree>
    <p:extLst>
      <p:ext uri="{BB962C8B-B14F-4D97-AF65-F5344CB8AC3E}">
        <p14:creationId xmlns:p14="http://schemas.microsoft.com/office/powerpoint/2010/main" val="17323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2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1655093" y="3984716"/>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58" name="Text Box 57"/>
          <p:cNvSpPr txBox="1">
            <a:spLocks noChangeArrowheads="1"/>
          </p:cNvSpPr>
          <p:nvPr/>
        </p:nvSpPr>
        <p:spPr bwMode="auto">
          <a:xfrm>
            <a:off x="1655093" y="4888517"/>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2. </a:t>
            </a:r>
            <a:r>
              <a:rPr lang="en-US" altLang="en-US" sz="4400" b="1" i="1" u="sng" dirty="0" err="1">
                <a:solidFill>
                  <a:srgbClr val="0000FF"/>
                </a:solidFill>
              </a:rPr>
              <a:t>Số</a:t>
            </a:r>
            <a:r>
              <a:rPr lang="en-US" altLang="en-US" sz="4400" b="1" i="1" u="sng" dirty="0">
                <a:solidFill>
                  <a:srgbClr val="0000FF"/>
                </a:solidFill>
              </a:rPr>
              <a:t> </a:t>
            </a:r>
            <a:r>
              <a:rPr lang="en-US" altLang="en-US" sz="4400" b="1" i="1" u="sng" dirty="0" err="1">
                <a:solidFill>
                  <a:srgbClr val="0000FF"/>
                </a:solidFill>
              </a:rPr>
              <a:t>chỉnh</a:t>
            </a:r>
            <a:r>
              <a:rPr lang="en-US" altLang="en-US" sz="4400" b="1" i="1" u="sng" dirty="0">
                <a:solidFill>
                  <a:srgbClr val="0000FF"/>
                </a:solidFill>
              </a:rPr>
              <a:t> </a:t>
            </a:r>
            <a:r>
              <a:rPr lang="en-US" altLang="en-US" sz="4400" b="1" i="1" u="sng" dirty="0" err="1">
                <a:solidFill>
                  <a:srgbClr val="0000FF"/>
                </a:solidFill>
              </a:rPr>
              <a:t>hợp</a:t>
            </a:r>
            <a:endParaRPr lang="en-US" altLang="en-US" sz="4400" b="1" i="1" u="sng" dirty="0">
              <a:solidFill>
                <a:srgbClr val="0000FF"/>
              </a:solidFill>
            </a:endParaRPr>
          </a:p>
        </p:txBody>
      </p:sp>
      <p:graphicFrame>
        <p:nvGraphicFramePr>
          <p:cNvPr id="40" name="Object 6"/>
          <p:cNvGraphicFramePr>
            <a:graphicFrameLocks noChangeAspect="1"/>
          </p:cNvGraphicFramePr>
          <p:nvPr>
            <p:extLst>
              <p:ext uri="{D42A27DB-BD31-4B8C-83A1-F6EECF244321}">
                <p14:modId xmlns:p14="http://schemas.microsoft.com/office/powerpoint/2010/main" val="1630705726"/>
              </p:ext>
            </p:extLst>
          </p:nvPr>
        </p:nvGraphicFramePr>
        <p:xfrm>
          <a:off x="1796380" y="8237009"/>
          <a:ext cx="1665287" cy="862012"/>
        </p:xfrm>
        <a:graphic>
          <a:graphicData uri="http://schemas.openxmlformats.org/presentationml/2006/ole">
            <mc:AlternateContent xmlns:mc="http://schemas.openxmlformats.org/markup-compatibility/2006">
              <mc:Choice xmlns:v="urn:schemas-microsoft-com:vml" Requires="v">
                <p:oleObj spid="_x0000_s33893" name="Equation" r:id="rId4" imgW="355320" imgH="177480" progId="Equation.DSMT4">
                  <p:embed/>
                </p:oleObj>
              </mc:Choice>
              <mc:Fallback>
                <p:oleObj name="Equation" r:id="rId4" imgW="355320" imgH="177480" progId="Equation.DSMT4">
                  <p:embed/>
                  <p:pic>
                    <p:nvPicPr>
                      <p:cNvPr id="0" name=""/>
                      <p:cNvPicPr>
                        <a:picLocks noChangeAspect="1" noChangeArrowheads="1"/>
                      </p:cNvPicPr>
                      <p:nvPr/>
                    </p:nvPicPr>
                    <p:blipFill>
                      <a:blip r:embed="rId5"/>
                      <a:srcRect/>
                      <a:stretch>
                        <a:fillRect/>
                      </a:stretch>
                    </p:blipFill>
                    <p:spPr bwMode="auto">
                      <a:xfrm>
                        <a:off x="1796380" y="8237009"/>
                        <a:ext cx="1665287" cy="862012"/>
                      </a:xfrm>
                      <a:prstGeom prst="rect">
                        <a:avLst/>
                      </a:prstGeom>
                      <a:noFill/>
                    </p:spPr>
                  </p:pic>
                </p:oleObj>
              </mc:Fallback>
            </mc:AlternateContent>
          </a:graphicData>
        </a:graphic>
      </p:graphicFrame>
      <p:sp>
        <p:nvSpPr>
          <p:cNvPr id="23" name="Text Box 56"/>
          <p:cNvSpPr txBox="1">
            <a:spLocks noChangeArrowheads="1"/>
          </p:cNvSpPr>
          <p:nvPr/>
        </p:nvSpPr>
        <p:spPr bwMode="auto">
          <a:xfrm>
            <a:off x="1498600" y="315987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II. </a:t>
            </a:r>
            <a:r>
              <a:rPr lang="en-US" altLang="en-US" sz="4800" b="1" dirty="0" err="1">
                <a:solidFill>
                  <a:srgbClr val="0070C0"/>
                </a:solidFill>
              </a:rPr>
              <a:t>Chỉnh</a:t>
            </a:r>
            <a:r>
              <a:rPr lang="en-US" altLang="en-US" sz="4800" b="1" dirty="0">
                <a:solidFill>
                  <a:srgbClr val="0070C0"/>
                </a:solidFill>
              </a:rPr>
              <a:t> </a:t>
            </a:r>
            <a:r>
              <a:rPr lang="en-US" altLang="en-US" sz="4800" b="1" dirty="0" err="1">
                <a:solidFill>
                  <a:srgbClr val="0070C0"/>
                </a:solidFill>
              </a:rPr>
              <a:t>hợp</a:t>
            </a:r>
            <a:endParaRPr lang="en-US" altLang="en-US" sz="4800" b="1" dirty="0">
              <a:solidFill>
                <a:srgbClr val="0070C0"/>
              </a:solidFill>
            </a:endParaRPr>
          </a:p>
        </p:txBody>
      </p:sp>
      <p:graphicFrame>
        <p:nvGraphicFramePr>
          <p:cNvPr id="26" name="Object 6"/>
          <p:cNvGraphicFramePr>
            <a:graphicFrameLocks noChangeAspect="1"/>
          </p:cNvGraphicFramePr>
          <p:nvPr>
            <p:extLst>
              <p:ext uri="{D42A27DB-BD31-4B8C-83A1-F6EECF244321}">
                <p14:modId xmlns:p14="http://schemas.microsoft.com/office/powerpoint/2010/main" val="1574996819"/>
              </p:ext>
            </p:extLst>
          </p:nvPr>
        </p:nvGraphicFramePr>
        <p:xfrm>
          <a:off x="1261406" y="6035038"/>
          <a:ext cx="8337550" cy="1318609"/>
        </p:xfrm>
        <a:graphic>
          <a:graphicData uri="http://schemas.openxmlformats.org/presentationml/2006/ole">
            <mc:AlternateContent xmlns:mc="http://schemas.openxmlformats.org/markup-compatibility/2006">
              <mc:Choice xmlns:v="urn:schemas-microsoft-com:vml" Requires="v">
                <p:oleObj spid="_x0000_s33894" name="Equation" r:id="rId6" imgW="2781000" imgH="444240" progId="Equation.DSMT4">
                  <p:embed/>
                </p:oleObj>
              </mc:Choice>
              <mc:Fallback>
                <p:oleObj name="Equation" r:id="rId6" imgW="2781000" imgH="444240" progId="Equation.DSMT4">
                  <p:embed/>
                  <p:pic>
                    <p:nvPicPr>
                      <p:cNvPr id="0" name=""/>
                      <p:cNvPicPr>
                        <a:picLocks noChangeAspect="1" noChangeArrowheads="1"/>
                      </p:cNvPicPr>
                      <p:nvPr/>
                    </p:nvPicPr>
                    <p:blipFill>
                      <a:blip r:embed="rId7"/>
                      <a:srcRect/>
                      <a:stretch>
                        <a:fillRect/>
                      </a:stretch>
                    </p:blipFill>
                    <p:spPr bwMode="auto">
                      <a:xfrm>
                        <a:off x="1261406" y="6035038"/>
                        <a:ext cx="8337550" cy="1318609"/>
                      </a:xfrm>
                      <a:prstGeom prst="rect">
                        <a:avLst/>
                      </a:prstGeom>
                      <a:noFill/>
                    </p:spPr>
                  </p:pic>
                </p:oleObj>
              </mc:Fallback>
            </mc:AlternateContent>
          </a:graphicData>
        </a:graphic>
      </p:graphicFrame>
      <p:sp>
        <p:nvSpPr>
          <p:cNvPr id="27" name="Text Box 61"/>
          <p:cNvSpPr txBox="1">
            <a:spLocks noChangeArrowheads="1"/>
          </p:cNvSpPr>
          <p:nvPr/>
        </p:nvSpPr>
        <p:spPr bwMode="auto">
          <a:xfrm>
            <a:off x="1236006" y="7143045"/>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i="1" u="sng" dirty="0" err="1">
                <a:solidFill>
                  <a:srgbClr val="660033"/>
                </a:solidFill>
              </a:rPr>
              <a:t>Chú</a:t>
            </a:r>
            <a:r>
              <a:rPr lang="en-US" altLang="en-US" sz="4800" b="1" i="1" u="sng" dirty="0">
                <a:solidFill>
                  <a:srgbClr val="660033"/>
                </a:solidFill>
              </a:rPr>
              <a:t> ý: </a:t>
            </a:r>
          </a:p>
        </p:txBody>
      </p:sp>
      <p:graphicFrame>
        <p:nvGraphicFramePr>
          <p:cNvPr id="29" name="Object 6"/>
          <p:cNvGraphicFramePr>
            <a:graphicFrameLocks noChangeAspect="1"/>
          </p:cNvGraphicFramePr>
          <p:nvPr>
            <p:extLst>
              <p:ext uri="{D42A27DB-BD31-4B8C-83A1-F6EECF244321}">
                <p14:modId xmlns:p14="http://schemas.microsoft.com/office/powerpoint/2010/main" val="2482332254"/>
              </p:ext>
            </p:extLst>
          </p:nvPr>
        </p:nvGraphicFramePr>
        <p:xfrm>
          <a:off x="1796380" y="9361988"/>
          <a:ext cx="2319338" cy="1169987"/>
        </p:xfrm>
        <a:graphic>
          <a:graphicData uri="http://schemas.openxmlformats.org/presentationml/2006/ole">
            <mc:AlternateContent xmlns:mc="http://schemas.openxmlformats.org/markup-compatibility/2006">
              <mc:Choice xmlns:v="urn:schemas-microsoft-com:vml" Requires="v">
                <p:oleObj spid="_x0000_s33895" name="Equation" r:id="rId8" imgW="495000" imgH="241200" progId="Equation.DSMT4">
                  <p:embed/>
                </p:oleObj>
              </mc:Choice>
              <mc:Fallback>
                <p:oleObj name="Equation" r:id="rId8" imgW="495000" imgH="241200" progId="Equation.DSMT4">
                  <p:embed/>
                  <p:pic>
                    <p:nvPicPr>
                      <p:cNvPr id="0" name=""/>
                      <p:cNvPicPr>
                        <a:picLocks noChangeAspect="1" noChangeArrowheads="1"/>
                      </p:cNvPicPr>
                      <p:nvPr/>
                    </p:nvPicPr>
                    <p:blipFill>
                      <a:blip r:embed="rId9"/>
                      <a:srcRect/>
                      <a:stretch>
                        <a:fillRect/>
                      </a:stretch>
                    </p:blipFill>
                    <p:spPr bwMode="auto">
                      <a:xfrm>
                        <a:off x="1796380" y="9361988"/>
                        <a:ext cx="2319338" cy="1169987"/>
                      </a:xfrm>
                      <a:prstGeom prst="rect">
                        <a:avLst/>
                      </a:prstGeom>
                      <a:noFill/>
                    </p:spPr>
                  </p:pic>
                </p:oleObj>
              </mc:Fallback>
            </mc:AlternateContent>
          </a:graphicData>
        </a:graphic>
      </p:graphicFrame>
      <p:sp>
        <p:nvSpPr>
          <p:cNvPr id="2" name="Rectangle 1"/>
          <p:cNvSpPr/>
          <p:nvPr/>
        </p:nvSpPr>
        <p:spPr>
          <a:xfrm>
            <a:off x="10668000" y="3575373"/>
            <a:ext cx="12192000" cy="1446550"/>
          </a:xfrm>
          <a:prstGeom prst="rect">
            <a:avLst/>
          </a:prstGeom>
        </p:spPr>
        <p:txBody>
          <a:bodyPr>
            <a:spAutoFit/>
          </a:bodyPr>
          <a:lstStyle/>
          <a:p>
            <a:r>
              <a:rPr lang="vi-VN" sz="4400" dirty="0">
                <a:latin typeface="Times New Roman" panose="02020603050405020304" pitchFamily="18" charset="0"/>
                <a:ea typeface="Arial" panose="020B0604020202020204" pitchFamily="34" charset="0"/>
              </a:rPr>
              <a:t>Có bao nhiêu số tự nhiên có 4 chữ số khác nhau được lập ra </a:t>
            </a:r>
            <a:r>
              <a:rPr lang="en-US" sz="4400" dirty="0" err="1" smtClean="0">
                <a:latin typeface="Times New Roman" panose="02020603050405020304" pitchFamily="18" charset="0"/>
                <a:ea typeface="Arial" panose="020B0604020202020204" pitchFamily="34" charset="0"/>
              </a:rPr>
              <a:t>từ</a:t>
            </a:r>
            <a:r>
              <a:rPr lang="en-US" sz="4400" dirty="0" smtClean="0">
                <a:latin typeface="Times New Roman" panose="02020603050405020304" pitchFamily="18" charset="0"/>
                <a:ea typeface="Arial" panose="020B0604020202020204" pitchFamily="34" charset="0"/>
              </a:rPr>
              <a:t> </a:t>
            </a:r>
            <a:r>
              <a:rPr lang="en-US" sz="4400" dirty="0" err="1" smtClean="0">
                <a:latin typeface="Times New Roman" panose="02020603050405020304" pitchFamily="18" charset="0"/>
                <a:ea typeface="Arial" panose="020B0604020202020204" pitchFamily="34" charset="0"/>
              </a:rPr>
              <a:t>các</a:t>
            </a:r>
            <a:r>
              <a:rPr lang="en-US" sz="4400" dirty="0" smtClean="0">
                <a:latin typeface="Times New Roman" panose="02020603050405020304" pitchFamily="18" charset="0"/>
                <a:ea typeface="Arial" panose="020B0604020202020204" pitchFamily="34" charset="0"/>
              </a:rPr>
              <a:t> </a:t>
            </a:r>
            <a:r>
              <a:rPr lang="en-US" sz="4400" dirty="0" err="1" smtClean="0">
                <a:latin typeface="Times New Roman" panose="02020603050405020304" pitchFamily="18" charset="0"/>
                <a:ea typeface="Arial" panose="020B0604020202020204" pitchFamily="34" charset="0"/>
              </a:rPr>
              <a:t>chữ</a:t>
            </a:r>
            <a:r>
              <a:rPr lang="en-US" sz="4400" dirty="0" smtClean="0">
                <a:latin typeface="Times New Roman" panose="02020603050405020304" pitchFamily="18" charset="0"/>
                <a:ea typeface="Arial" panose="020B0604020202020204" pitchFamily="34" charset="0"/>
              </a:rPr>
              <a:t> </a:t>
            </a:r>
            <a:r>
              <a:rPr lang="en-US" sz="4400" dirty="0" err="1" smtClean="0">
                <a:latin typeface="Times New Roman" panose="02020603050405020304" pitchFamily="18" charset="0"/>
                <a:ea typeface="Arial" panose="020B0604020202020204" pitchFamily="34" charset="0"/>
              </a:rPr>
              <a:t>số</a:t>
            </a:r>
            <a:r>
              <a:rPr lang="en-US" sz="4400" dirty="0" smtClean="0">
                <a:latin typeface="Times New Roman" panose="02020603050405020304" pitchFamily="18" charset="0"/>
                <a:ea typeface="Arial" panose="020B0604020202020204" pitchFamily="34" charset="0"/>
              </a:rPr>
              <a:t>: </a:t>
            </a:r>
            <a:r>
              <a:rPr lang="vi-VN" sz="4400" dirty="0" smtClean="0">
                <a:latin typeface="Times New Roman" panose="02020603050405020304" pitchFamily="18" charset="0"/>
                <a:ea typeface="Arial" panose="020B0604020202020204" pitchFamily="34" charset="0"/>
              </a:rPr>
              <a:t>1</a:t>
            </a:r>
            <a:r>
              <a:rPr lang="vi-VN" sz="4400" dirty="0">
                <a:latin typeface="Times New Roman" panose="02020603050405020304" pitchFamily="18" charset="0"/>
                <a:ea typeface="Arial" panose="020B0604020202020204" pitchFamily="34" charset="0"/>
              </a:rPr>
              <a:t>,</a:t>
            </a:r>
            <a:r>
              <a:rPr lang="en-GB" sz="4400" dirty="0">
                <a:latin typeface="Times New Roman" panose="02020603050405020304" pitchFamily="18" charset="0"/>
                <a:ea typeface="Arial" panose="020B0604020202020204" pitchFamily="34" charset="0"/>
              </a:rPr>
              <a:t> </a:t>
            </a:r>
            <a:r>
              <a:rPr lang="vi-VN" sz="4400" dirty="0">
                <a:latin typeface="Times New Roman" panose="02020603050405020304" pitchFamily="18" charset="0"/>
                <a:ea typeface="Arial" panose="020B0604020202020204" pitchFamily="34" charset="0"/>
              </a:rPr>
              <a:t>2,</a:t>
            </a:r>
            <a:r>
              <a:rPr lang="en-GB" sz="4400" dirty="0">
                <a:latin typeface="Times New Roman" panose="02020603050405020304" pitchFamily="18" charset="0"/>
                <a:ea typeface="Arial" panose="020B0604020202020204" pitchFamily="34" charset="0"/>
              </a:rPr>
              <a:t> </a:t>
            </a:r>
            <a:r>
              <a:rPr lang="vi-VN" sz="4400" dirty="0">
                <a:latin typeface="Times New Roman" panose="02020603050405020304" pitchFamily="18" charset="0"/>
                <a:ea typeface="Arial" panose="020B0604020202020204" pitchFamily="34" charset="0"/>
              </a:rPr>
              <a:t>3,</a:t>
            </a:r>
            <a:r>
              <a:rPr lang="en-GB" sz="4400" dirty="0">
                <a:latin typeface="Times New Roman" panose="02020603050405020304" pitchFamily="18" charset="0"/>
                <a:ea typeface="Arial" panose="020B0604020202020204" pitchFamily="34" charset="0"/>
              </a:rPr>
              <a:t> </a:t>
            </a:r>
            <a:r>
              <a:rPr lang="vi-VN" sz="4400" dirty="0">
                <a:latin typeface="Times New Roman" panose="02020603050405020304" pitchFamily="18" charset="0"/>
                <a:ea typeface="Arial" panose="020B0604020202020204" pitchFamily="34" charset="0"/>
              </a:rPr>
              <a:t>4,</a:t>
            </a:r>
            <a:r>
              <a:rPr lang="en-GB" sz="4400" dirty="0">
                <a:latin typeface="Times New Roman" panose="02020603050405020304" pitchFamily="18" charset="0"/>
                <a:ea typeface="Arial" panose="020B0604020202020204" pitchFamily="34" charset="0"/>
              </a:rPr>
              <a:t> </a:t>
            </a:r>
            <a:r>
              <a:rPr lang="vi-VN" sz="4400" dirty="0">
                <a:latin typeface="Times New Roman" panose="02020603050405020304" pitchFamily="18" charset="0"/>
                <a:ea typeface="Arial" panose="020B0604020202020204" pitchFamily="34" charset="0"/>
              </a:rPr>
              <a:t>5,</a:t>
            </a:r>
            <a:r>
              <a:rPr lang="en-GB" sz="4400" dirty="0">
                <a:latin typeface="Times New Roman" panose="02020603050405020304" pitchFamily="18" charset="0"/>
                <a:ea typeface="Arial" panose="020B0604020202020204" pitchFamily="34" charset="0"/>
              </a:rPr>
              <a:t> </a:t>
            </a:r>
            <a:r>
              <a:rPr lang="vi-VN" sz="4400" dirty="0">
                <a:latin typeface="Times New Roman" panose="02020603050405020304" pitchFamily="18" charset="0"/>
                <a:ea typeface="Arial" panose="020B0604020202020204" pitchFamily="34" charset="0"/>
              </a:rPr>
              <a:t>7,</a:t>
            </a:r>
            <a:r>
              <a:rPr lang="en-GB" sz="4400" dirty="0">
                <a:latin typeface="Times New Roman" panose="02020603050405020304" pitchFamily="18" charset="0"/>
                <a:ea typeface="Arial" panose="020B0604020202020204" pitchFamily="34" charset="0"/>
              </a:rPr>
              <a:t> </a:t>
            </a:r>
            <a:r>
              <a:rPr lang="vi-VN" sz="4400" dirty="0">
                <a:latin typeface="Times New Roman" panose="02020603050405020304" pitchFamily="18" charset="0"/>
                <a:ea typeface="Arial" panose="020B0604020202020204" pitchFamily="34" charset="0"/>
              </a:rPr>
              <a:t>8,</a:t>
            </a:r>
            <a:r>
              <a:rPr lang="en-GB" sz="4400" dirty="0">
                <a:latin typeface="Times New Roman" panose="02020603050405020304" pitchFamily="18" charset="0"/>
                <a:ea typeface="Arial" panose="020B0604020202020204" pitchFamily="34" charset="0"/>
              </a:rPr>
              <a:t> </a:t>
            </a:r>
            <a:r>
              <a:rPr lang="vi-VN" sz="4400" dirty="0">
                <a:latin typeface="Times New Roman" panose="02020603050405020304" pitchFamily="18" charset="0"/>
                <a:ea typeface="Arial" panose="020B0604020202020204" pitchFamily="34" charset="0"/>
              </a:rPr>
              <a:t>9.</a:t>
            </a:r>
            <a:endParaRPr lang="en-GB" dirty="0"/>
          </a:p>
        </p:txBody>
      </p:sp>
      <p:sp>
        <p:nvSpPr>
          <p:cNvPr id="3" name="Rectangle 2"/>
          <p:cNvSpPr/>
          <p:nvPr/>
        </p:nvSpPr>
        <p:spPr>
          <a:xfrm>
            <a:off x="10668000" y="2775154"/>
            <a:ext cx="2077813" cy="769441"/>
          </a:xfrm>
          <a:prstGeom prst="rect">
            <a:avLst/>
          </a:prstGeom>
        </p:spPr>
        <p:txBody>
          <a:bodyPr wrap="none">
            <a:spAutoFit/>
          </a:bodyPr>
          <a:lstStyle/>
          <a:p>
            <a:r>
              <a:rPr lang="en-US" altLang="en-US" sz="4400" b="1" i="1" u="sng" dirty="0" err="1">
                <a:solidFill>
                  <a:srgbClr val="0000FF"/>
                </a:solidFill>
              </a:rPr>
              <a:t>Ví</a:t>
            </a:r>
            <a:r>
              <a:rPr lang="en-US" altLang="en-US" sz="4400" b="1" i="1" u="sng" dirty="0">
                <a:solidFill>
                  <a:srgbClr val="0000FF"/>
                </a:solidFill>
              </a:rPr>
              <a:t> </a:t>
            </a:r>
            <a:r>
              <a:rPr lang="en-US" altLang="en-US" sz="4400" b="1" i="1" u="sng" dirty="0" err="1">
                <a:solidFill>
                  <a:srgbClr val="0000FF"/>
                </a:solidFill>
              </a:rPr>
              <a:t>dụ</a:t>
            </a:r>
            <a:r>
              <a:rPr lang="en-US" altLang="en-US" sz="4400" b="1" i="1" u="sng" dirty="0">
                <a:solidFill>
                  <a:srgbClr val="0000FF"/>
                </a:solidFill>
              </a:rPr>
              <a:t> 5:</a:t>
            </a:r>
            <a:r>
              <a:rPr lang="en-US" altLang="en-US" sz="4400" b="1" i="1" dirty="0">
                <a:solidFill>
                  <a:srgbClr val="0000FF"/>
                </a:solidFill>
              </a:rPr>
              <a:t> </a:t>
            </a:r>
            <a:endParaRPr lang="en-GB" dirty="0"/>
          </a:p>
        </p:txBody>
      </p:sp>
      <p:sp>
        <p:nvSpPr>
          <p:cNvPr id="32" name="Rectangle 31"/>
          <p:cNvSpPr/>
          <p:nvPr/>
        </p:nvSpPr>
        <p:spPr>
          <a:xfrm>
            <a:off x="10934700" y="5462414"/>
            <a:ext cx="10134600" cy="769441"/>
          </a:xfrm>
          <a:prstGeom prst="rect">
            <a:avLst/>
          </a:prstGeom>
        </p:spPr>
        <p:txBody>
          <a:bodyPr wrap="square">
            <a:spAutoFit/>
          </a:bodyPr>
          <a:lstStyle/>
          <a:p>
            <a:r>
              <a:rPr lang="en-GB" altLang="en-US" sz="4400" b="1" dirty="0" err="1">
                <a:latin typeface="+mj-lt"/>
              </a:rPr>
              <a:t>Lời</a:t>
            </a:r>
            <a:r>
              <a:rPr lang="en-GB" altLang="en-US" sz="4400" b="1" dirty="0">
                <a:latin typeface="+mj-lt"/>
              </a:rPr>
              <a:t> </a:t>
            </a:r>
            <a:r>
              <a:rPr lang="en-GB" altLang="en-US" sz="4400" b="1" dirty="0" err="1">
                <a:latin typeface="+mj-lt"/>
              </a:rPr>
              <a:t>giải</a:t>
            </a:r>
            <a:r>
              <a:rPr lang="en-GB" altLang="en-US" sz="4400" b="1" dirty="0">
                <a:latin typeface="+mj-lt"/>
              </a:rPr>
              <a:t>:</a:t>
            </a:r>
            <a:endParaRPr lang="en-US" altLang="en-US" sz="4400" b="1" dirty="0">
              <a:latin typeface="+mj-lt"/>
            </a:endParaRPr>
          </a:p>
        </p:txBody>
      </p:sp>
      <p:sp>
        <p:nvSpPr>
          <p:cNvPr id="33" name="Rectangle 32"/>
          <p:cNvSpPr/>
          <p:nvPr/>
        </p:nvSpPr>
        <p:spPr>
          <a:xfrm>
            <a:off x="11049000" y="6527492"/>
            <a:ext cx="11417300" cy="2123658"/>
          </a:xfrm>
          <a:prstGeom prst="rect">
            <a:avLst/>
          </a:prstGeom>
        </p:spPr>
        <p:txBody>
          <a:bodyPr wrap="square">
            <a:spAutoFit/>
          </a:bodyPr>
          <a:lstStyle/>
          <a:p>
            <a:r>
              <a:rPr lang="en-GB" altLang="en-US" sz="4400" dirty="0" err="1">
                <a:latin typeface="+mj-lt"/>
              </a:rPr>
              <a:t>Mỗi</a:t>
            </a:r>
            <a:r>
              <a:rPr lang="en-GB" altLang="en-US" sz="4400" dirty="0">
                <a:latin typeface="+mj-lt"/>
              </a:rPr>
              <a:t> </a:t>
            </a:r>
            <a:r>
              <a:rPr lang="en-GB" altLang="en-US" sz="4400" dirty="0" err="1">
                <a:latin typeface="+mj-lt"/>
              </a:rPr>
              <a:t>số</a:t>
            </a:r>
            <a:r>
              <a:rPr lang="en-GB" altLang="en-US" sz="4400" dirty="0">
                <a:latin typeface="+mj-lt"/>
              </a:rPr>
              <a:t> </a:t>
            </a:r>
            <a:r>
              <a:rPr lang="en-GB" altLang="en-US" sz="4400" dirty="0" err="1">
                <a:latin typeface="+mj-lt"/>
              </a:rPr>
              <a:t>tự</a:t>
            </a:r>
            <a:r>
              <a:rPr lang="en-GB" altLang="en-US" sz="4400" dirty="0">
                <a:latin typeface="+mj-lt"/>
              </a:rPr>
              <a:t> </a:t>
            </a:r>
            <a:r>
              <a:rPr lang="en-GB" altLang="en-US" sz="4400" dirty="0" err="1">
                <a:latin typeface="+mj-lt"/>
              </a:rPr>
              <a:t>nhiên</a:t>
            </a:r>
            <a:r>
              <a:rPr lang="en-GB" altLang="en-US" sz="4400" dirty="0">
                <a:latin typeface="+mj-lt"/>
              </a:rPr>
              <a:t> </a:t>
            </a:r>
            <a:r>
              <a:rPr lang="en-GB" altLang="en-US" sz="4400" dirty="0" err="1">
                <a:latin typeface="+mj-lt"/>
              </a:rPr>
              <a:t>có</a:t>
            </a:r>
            <a:r>
              <a:rPr lang="en-GB" altLang="en-US" sz="4400" dirty="0">
                <a:latin typeface="+mj-lt"/>
              </a:rPr>
              <a:t> 4 </a:t>
            </a:r>
            <a:r>
              <a:rPr lang="en-GB" altLang="en-US" sz="4400" dirty="0" err="1">
                <a:latin typeface="+mj-lt"/>
              </a:rPr>
              <a:t>chữ</a:t>
            </a:r>
            <a:r>
              <a:rPr lang="en-GB" altLang="en-US" sz="4400" dirty="0">
                <a:latin typeface="+mj-lt"/>
              </a:rPr>
              <a:t> </a:t>
            </a:r>
            <a:r>
              <a:rPr lang="en-GB" altLang="en-US" sz="4400" dirty="0" err="1">
                <a:latin typeface="+mj-lt"/>
              </a:rPr>
              <a:t>số</a:t>
            </a:r>
            <a:r>
              <a:rPr lang="en-GB" altLang="en-US" sz="4400" dirty="0">
                <a:latin typeface="+mj-lt"/>
              </a:rPr>
              <a:t> </a:t>
            </a:r>
            <a:r>
              <a:rPr lang="en-GB" altLang="en-US" sz="4400" dirty="0" err="1">
                <a:latin typeface="+mj-lt"/>
              </a:rPr>
              <a:t>khác</a:t>
            </a:r>
            <a:r>
              <a:rPr lang="en-GB" altLang="en-US" sz="4400" dirty="0">
                <a:latin typeface="+mj-lt"/>
              </a:rPr>
              <a:t> </a:t>
            </a:r>
            <a:r>
              <a:rPr lang="en-GB" altLang="en-US" sz="4400" dirty="0" err="1">
                <a:latin typeface="+mj-lt"/>
              </a:rPr>
              <a:t>nhau</a:t>
            </a:r>
            <a:r>
              <a:rPr lang="en-GB" altLang="en-US" sz="4400" dirty="0">
                <a:latin typeface="+mj-lt"/>
              </a:rPr>
              <a:t> </a:t>
            </a:r>
            <a:r>
              <a:rPr lang="en-GB" altLang="en-US" sz="4400" dirty="0" err="1">
                <a:latin typeface="+mj-lt"/>
              </a:rPr>
              <a:t>được</a:t>
            </a:r>
            <a:r>
              <a:rPr lang="en-GB" altLang="en-US" sz="4400" dirty="0">
                <a:latin typeface="+mj-lt"/>
              </a:rPr>
              <a:t> </a:t>
            </a:r>
            <a:r>
              <a:rPr lang="en-GB" altLang="en-US" sz="4400" dirty="0" err="1">
                <a:latin typeface="+mj-lt"/>
              </a:rPr>
              <a:t>lập</a:t>
            </a:r>
            <a:r>
              <a:rPr lang="en-GB" altLang="en-US" sz="4400" dirty="0">
                <a:latin typeface="+mj-lt"/>
              </a:rPr>
              <a:t> </a:t>
            </a:r>
            <a:r>
              <a:rPr lang="en-GB" altLang="en-US" sz="4400" dirty="0" err="1">
                <a:latin typeface="+mj-lt"/>
              </a:rPr>
              <a:t>từ</a:t>
            </a:r>
            <a:r>
              <a:rPr lang="en-GB" altLang="en-US" sz="4400" dirty="0">
                <a:latin typeface="+mj-lt"/>
              </a:rPr>
              <a:t> </a:t>
            </a:r>
            <a:r>
              <a:rPr lang="en-GB" altLang="en-US" sz="4400" dirty="0" err="1" smtClean="0">
                <a:latin typeface="+mj-lt"/>
              </a:rPr>
              <a:t>các</a:t>
            </a:r>
            <a:r>
              <a:rPr lang="en-GB" altLang="en-US" sz="4400" dirty="0" smtClean="0">
                <a:latin typeface="+mj-lt"/>
              </a:rPr>
              <a:t> </a:t>
            </a:r>
            <a:r>
              <a:rPr lang="en-GB" altLang="en-US" sz="4400" dirty="0" err="1" smtClean="0">
                <a:latin typeface="+mj-lt"/>
              </a:rPr>
              <a:t>chữ</a:t>
            </a:r>
            <a:r>
              <a:rPr lang="en-GB" altLang="en-US" sz="4400" dirty="0" smtClean="0">
                <a:latin typeface="+mj-lt"/>
              </a:rPr>
              <a:t> </a:t>
            </a:r>
            <a:r>
              <a:rPr lang="en-GB" altLang="en-US" sz="4400" dirty="0" err="1">
                <a:latin typeface="+mj-lt"/>
              </a:rPr>
              <a:t>số</a:t>
            </a:r>
            <a:r>
              <a:rPr lang="en-GB" altLang="en-US" sz="4400" dirty="0">
                <a:latin typeface="+mj-lt"/>
              </a:rPr>
              <a:t> </a:t>
            </a:r>
            <a:r>
              <a:rPr lang="en-GB" altLang="en-US" sz="4400" dirty="0" err="1">
                <a:latin typeface="+mj-lt"/>
              </a:rPr>
              <a:t>đã</a:t>
            </a:r>
            <a:r>
              <a:rPr lang="en-GB" altLang="en-US" sz="4400" dirty="0">
                <a:latin typeface="+mj-lt"/>
              </a:rPr>
              <a:t> </a:t>
            </a:r>
            <a:r>
              <a:rPr lang="en-GB" altLang="en-US" sz="4400" dirty="0" err="1">
                <a:latin typeface="+mj-lt"/>
              </a:rPr>
              <a:t>cho</a:t>
            </a:r>
            <a:r>
              <a:rPr lang="en-GB" altLang="en-US" sz="4400" dirty="0">
                <a:latin typeface="+mj-lt"/>
              </a:rPr>
              <a:t> </a:t>
            </a:r>
            <a:r>
              <a:rPr lang="en-GB" altLang="en-US" sz="4400" dirty="0" err="1">
                <a:latin typeface="+mj-lt"/>
              </a:rPr>
              <a:t>là</a:t>
            </a:r>
            <a:r>
              <a:rPr lang="en-GB" altLang="en-US" sz="4400" dirty="0">
                <a:latin typeface="+mj-lt"/>
              </a:rPr>
              <a:t> </a:t>
            </a:r>
            <a:r>
              <a:rPr lang="en-GB" altLang="en-US" sz="4400" dirty="0" err="1">
                <a:latin typeface="+mj-lt"/>
              </a:rPr>
              <a:t>một</a:t>
            </a:r>
            <a:r>
              <a:rPr lang="en-GB" altLang="en-US" sz="4400" dirty="0">
                <a:latin typeface="+mj-lt"/>
              </a:rPr>
              <a:t> </a:t>
            </a:r>
            <a:r>
              <a:rPr lang="en-GB" altLang="en-US" sz="4400" dirty="0" err="1">
                <a:latin typeface="+mj-lt"/>
              </a:rPr>
              <a:t>chỉnh</a:t>
            </a:r>
            <a:r>
              <a:rPr lang="en-GB" altLang="en-US" sz="4400" dirty="0">
                <a:latin typeface="+mj-lt"/>
              </a:rPr>
              <a:t> </a:t>
            </a:r>
            <a:r>
              <a:rPr lang="en-GB" altLang="en-US" sz="4400" dirty="0" err="1">
                <a:latin typeface="+mj-lt"/>
              </a:rPr>
              <a:t>hợp</a:t>
            </a:r>
            <a:r>
              <a:rPr lang="en-GB" altLang="en-US" sz="4400" dirty="0">
                <a:latin typeface="+mj-lt"/>
              </a:rPr>
              <a:t> </a:t>
            </a:r>
            <a:r>
              <a:rPr lang="en-GB" altLang="en-US" sz="4400" dirty="0" err="1">
                <a:latin typeface="+mj-lt"/>
              </a:rPr>
              <a:t>chập</a:t>
            </a:r>
            <a:r>
              <a:rPr lang="en-GB" altLang="en-US" sz="4400" dirty="0">
                <a:latin typeface="+mj-lt"/>
              </a:rPr>
              <a:t> 4 </a:t>
            </a:r>
            <a:r>
              <a:rPr lang="en-GB" altLang="en-US" sz="4400" dirty="0" err="1">
                <a:latin typeface="+mj-lt"/>
              </a:rPr>
              <a:t>của</a:t>
            </a:r>
            <a:r>
              <a:rPr lang="en-GB" altLang="en-US" sz="4400" dirty="0">
                <a:latin typeface="+mj-lt"/>
              </a:rPr>
              <a:t> 8 </a:t>
            </a:r>
            <a:r>
              <a:rPr lang="en-GB" altLang="en-US" sz="4400" dirty="0" err="1">
                <a:latin typeface="+mj-lt"/>
              </a:rPr>
              <a:t>phần</a:t>
            </a:r>
            <a:r>
              <a:rPr lang="en-GB" altLang="en-US" sz="4400" dirty="0">
                <a:latin typeface="+mj-lt"/>
              </a:rPr>
              <a:t> </a:t>
            </a:r>
            <a:r>
              <a:rPr lang="en-GB" altLang="en-US" sz="4400" dirty="0" err="1">
                <a:latin typeface="+mj-lt"/>
              </a:rPr>
              <a:t>tử</a:t>
            </a:r>
            <a:r>
              <a:rPr lang="en-GB" altLang="en-US" sz="4400" dirty="0">
                <a:latin typeface="+mj-lt"/>
              </a:rPr>
              <a:t>. </a:t>
            </a:r>
            <a:r>
              <a:rPr lang="en-GB" altLang="en-US" sz="4400" dirty="0" err="1">
                <a:latin typeface="+mj-lt"/>
              </a:rPr>
              <a:t>Vậy</a:t>
            </a:r>
            <a:r>
              <a:rPr lang="en-GB" altLang="en-US" sz="4400" dirty="0">
                <a:latin typeface="+mj-lt"/>
              </a:rPr>
              <a:t> </a:t>
            </a:r>
            <a:r>
              <a:rPr lang="en-GB" altLang="en-US" sz="4400" dirty="0" err="1">
                <a:latin typeface="+mj-lt"/>
              </a:rPr>
              <a:t>có</a:t>
            </a:r>
            <a:r>
              <a:rPr lang="en-GB" altLang="en-US" sz="4400" dirty="0">
                <a:latin typeface="+mj-lt"/>
              </a:rPr>
              <a:t> :</a:t>
            </a:r>
            <a:endParaRPr lang="en-US" altLang="en-US" sz="4400" dirty="0">
              <a:latin typeface="+mj-lt"/>
            </a:endParaRPr>
          </a:p>
        </p:txBody>
      </p:sp>
      <p:graphicFrame>
        <p:nvGraphicFramePr>
          <p:cNvPr id="35" name="Object 6"/>
          <p:cNvGraphicFramePr>
            <a:graphicFrameLocks noChangeAspect="1"/>
          </p:cNvGraphicFramePr>
          <p:nvPr>
            <p:extLst>
              <p:ext uri="{D42A27DB-BD31-4B8C-83A1-F6EECF244321}">
                <p14:modId xmlns:p14="http://schemas.microsoft.com/office/powerpoint/2010/main" val="1148947871"/>
              </p:ext>
            </p:extLst>
          </p:nvPr>
        </p:nvGraphicFramePr>
        <p:xfrm>
          <a:off x="13885863" y="8743950"/>
          <a:ext cx="2901950" cy="1055688"/>
        </p:xfrm>
        <a:graphic>
          <a:graphicData uri="http://schemas.openxmlformats.org/presentationml/2006/ole">
            <mc:AlternateContent xmlns:mc="http://schemas.openxmlformats.org/markup-compatibility/2006">
              <mc:Choice xmlns:v="urn:schemas-microsoft-com:vml" Requires="v">
                <p:oleObj spid="_x0000_s33896" name="Equation" r:id="rId10" imgW="660240" imgH="241200" progId="Equation.DSMT4">
                  <p:embed/>
                </p:oleObj>
              </mc:Choice>
              <mc:Fallback>
                <p:oleObj name="Equation" r:id="rId10" imgW="660240" imgH="241200" progId="Equation.DSMT4">
                  <p:embed/>
                  <p:pic>
                    <p:nvPicPr>
                      <p:cNvPr id="0" name=""/>
                      <p:cNvPicPr>
                        <a:picLocks noChangeAspect="1" noChangeArrowheads="1"/>
                      </p:cNvPicPr>
                      <p:nvPr/>
                    </p:nvPicPr>
                    <p:blipFill>
                      <a:blip r:embed="rId11"/>
                      <a:srcRect/>
                      <a:stretch>
                        <a:fillRect/>
                      </a:stretch>
                    </p:blipFill>
                    <p:spPr bwMode="auto">
                      <a:xfrm>
                        <a:off x="13885863" y="8743950"/>
                        <a:ext cx="2901950" cy="1055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a:xfrm>
            <a:off x="18294744" y="8890727"/>
            <a:ext cx="2774556" cy="769441"/>
          </a:xfrm>
          <a:prstGeom prst="rect">
            <a:avLst/>
          </a:prstGeom>
        </p:spPr>
        <p:txBody>
          <a:bodyPr wrap="square">
            <a:spAutoFit/>
          </a:bodyPr>
          <a:lstStyle/>
          <a:p>
            <a:r>
              <a:rPr lang="en-GB" altLang="en-US" sz="4400" dirty="0">
                <a:latin typeface="+mj-lt"/>
              </a:rPr>
              <a:t>(</a:t>
            </a:r>
            <a:r>
              <a:rPr lang="en-GB" altLang="en-US" sz="4400" dirty="0" err="1">
                <a:latin typeface="+mj-lt"/>
              </a:rPr>
              <a:t>số</a:t>
            </a:r>
            <a:r>
              <a:rPr lang="en-GB" altLang="en-US" sz="4400" dirty="0">
                <a:latin typeface="+mj-lt"/>
              </a:rPr>
              <a:t>)</a:t>
            </a:r>
            <a:endParaRPr lang="en-US" altLang="en-US" sz="4400" dirty="0">
              <a:latin typeface="+mj-lt"/>
            </a:endParaRPr>
          </a:p>
        </p:txBody>
      </p:sp>
    </p:spTree>
    <p:extLst>
      <p:ext uri="{BB962C8B-B14F-4D97-AF65-F5344CB8AC3E}">
        <p14:creationId xmlns:p14="http://schemas.microsoft.com/office/powerpoint/2010/main" val="423620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2" grpId="0"/>
      <p:bldP spid="33"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09600" y="2735992"/>
            <a:ext cx="12179867" cy="907192"/>
            <a:chOff x="7351348" y="7543799"/>
            <a:chExt cx="20119627" cy="907311"/>
          </a:xfrm>
        </p:grpSpPr>
        <p:sp>
          <p:nvSpPr>
            <p:cNvPr id="44" name="TextBox 43"/>
            <p:cNvSpPr txBox="1"/>
            <p:nvPr/>
          </p:nvSpPr>
          <p:spPr>
            <a:xfrm>
              <a:off x="8993186" y="7620004"/>
              <a:ext cx="18477789"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TỔ HỢP</a:t>
              </a:r>
            </a:p>
          </p:txBody>
        </p:sp>
        <p:grpSp>
          <p:nvGrpSpPr>
            <p:cNvPr id="46" name="Group 27"/>
            <p:cNvGrpSpPr/>
            <p:nvPr/>
          </p:nvGrpSpPr>
          <p:grpSpPr>
            <a:xfrm>
              <a:off x="7351348" y="7543799"/>
              <a:ext cx="1623731" cy="872846"/>
              <a:chOff x="7351347" y="7543800"/>
              <a:chExt cx="1623731"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351347" y="7640053"/>
                <a:ext cx="1623731" cy="776593"/>
                <a:chOff x="7351347" y="7640053"/>
                <a:chExt cx="1623731"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351347" y="7640053"/>
                  <a:ext cx="1623731"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grpSp>
        </p:grpSp>
      </p:grpSp>
      <p:sp>
        <p:nvSpPr>
          <p:cNvPr id="12" name="Rectangle 11">
            <a:extLst>
              <a:ext uri="{FF2B5EF4-FFF2-40B4-BE49-F238E27FC236}">
                <a16:creationId xmlns:a16="http://schemas.microsoft.com/office/drawing/2014/main" xmlns="" id="{372C34B5-28E6-4EC8-B246-38F191EAA9DC}"/>
              </a:ext>
            </a:extLst>
          </p:cNvPr>
          <p:cNvSpPr/>
          <p:nvPr/>
        </p:nvSpPr>
        <p:spPr>
          <a:xfrm>
            <a:off x="1060337" y="3989928"/>
            <a:ext cx="4141340"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rPr>
              <a:t>1. </a:t>
            </a:r>
            <a:r>
              <a:rPr lang="fr-FR" sz="4400" b="1" dirty="0" err="1">
                <a:solidFill>
                  <a:srgbClr val="0000FF"/>
                </a:solidFill>
              </a:rPr>
              <a:t>Định</a:t>
            </a:r>
            <a:r>
              <a:rPr lang="fr-FR" sz="4400" b="1" dirty="0">
                <a:solidFill>
                  <a:srgbClr val="0000FF"/>
                </a:solidFill>
              </a:rPr>
              <a:t> </a:t>
            </a:r>
            <a:r>
              <a:rPr lang="fr-FR" sz="4400" b="1" dirty="0" err="1">
                <a:solidFill>
                  <a:srgbClr val="0000FF"/>
                </a:solidFill>
              </a:rPr>
              <a:t>nghĩa</a:t>
            </a:r>
            <a:endParaRPr lang="vi-VN" sz="4400" b="1" dirty="0">
              <a:solidFill>
                <a:srgbClr val="0000FF"/>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91DAC692-FF5F-4DE5-9643-8CA9805605B4}"/>
                  </a:ext>
                </a:extLst>
              </p:cNvPr>
              <p:cNvSpPr txBox="1"/>
              <p:nvPr/>
            </p:nvSpPr>
            <p:spPr>
              <a:xfrm>
                <a:off x="1678686" y="4901386"/>
                <a:ext cx="10444417" cy="2217017"/>
              </a:xfrm>
              <a:prstGeom prst="rect">
                <a:avLst/>
              </a:prstGeom>
              <a:noFill/>
            </p:spPr>
            <p:txBody>
              <a:bodyPr wrap="square">
                <a:spAutoFit/>
              </a:bodyPr>
              <a:lstStyle/>
              <a:p>
                <a:pPr algn="just">
                  <a:lnSpc>
                    <a:spcPct val="107000"/>
                  </a:lnSpc>
                  <a:spcAft>
                    <a:spcPts val="800"/>
                  </a:spcAft>
                </a:pP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oMath>
                </a14:m>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𝒌</m:t>
                    </m:r>
                  </m:oMath>
                </a14:m>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𝒏</m:t>
                    </m:r>
                  </m:oMath>
                </a14:m>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91DAC692-FF5F-4DE5-9643-8CA9805605B4}"/>
                  </a:ext>
                </a:extLst>
              </p:cNvPr>
              <p:cNvSpPr txBox="1">
                <a:spLocks noRot="1" noChangeAspect="1" noMove="1" noResize="1" noEditPoints="1" noAdjustHandles="1" noChangeArrowheads="1" noChangeShapeType="1" noTextEdit="1"/>
              </p:cNvSpPr>
              <p:nvPr/>
            </p:nvSpPr>
            <p:spPr>
              <a:xfrm>
                <a:off x="1678686" y="4901386"/>
                <a:ext cx="10444417" cy="2217017"/>
              </a:xfrm>
              <a:prstGeom prst="rect">
                <a:avLst/>
              </a:prstGeom>
              <a:blipFill>
                <a:blip r:embed="rId3"/>
                <a:stretch>
                  <a:fillRect l="-2334" t="-5495" r="-2334" b="-123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91833A96-9B92-424D-91E0-08758068EDE0}"/>
                  </a:ext>
                </a:extLst>
              </p:cNvPr>
              <p:cNvSpPr txBox="1"/>
              <p:nvPr/>
            </p:nvSpPr>
            <p:spPr>
              <a:xfrm>
                <a:off x="1528495" y="7556301"/>
                <a:ext cx="10744800" cy="1492524"/>
              </a:xfrm>
              <a:prstGeom prst="rect">
                <a:avLst/>
              </a:prstGeom>
              <a:noFill/>
            </p:spPr>
            <p:txBody>
              <a:bodyPr wrap="square">
                <a:spAutoFit/>
              </a:bodyPr>
              <a:lstStyle/>
              <a:p>
                <a:pPr algn="just">
                  <a:lnSpc>
                    <a:spcPct val="107000"/>
                  </a:lnSpc>
                  <a:spcAft>
                    <a:spcPts val="800"/>
                  </a:spcAft>
                </a:pP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Qui </a:t>
                </a:r>
                <a:r>
                  <a:rPr lang="en-US" sz="4400" b="1" i="1"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rỗng</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1833A96-9B92-424D-91E0-08758068EDE0}"/>
                  </a:ext>
                </a:extLst>
              </p:cNvPr>
              <p:cNvSpPr txBox="1">
                <a:spLocks noRot="1" noChangeAspect="1" noMove="1" noResize="1" noEditPoints="1" noAdjustHandles="1" noChangeArrowheads="1" noChangeShapeType="1" noTextEdit="1"/>
              </p:cNvSpPr>
              <p:nvPr/>
            </p:nvSpPr>
            <p:spPr>
              <a:xfrm>
                <a:off x="1528495" y="7556301"/>
                <a:ext cx="10744800" cy="1492524"/>
              </a:xfrm>
              <a:prstGeom prst="rect">
                <a:avLst/>
              </a:prstGeom>
              <a:blipFill>
                <a:blip r:embed="rId4"/>
                <a:stretch>
                  <a:fillRect l="-2327" t="-8607" r="-2327" b="-192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2382CD5E-0CF8-445C-A4E0-0ED1A1F72900}"/>
                  </a:ext>
                </a:extLst>
              </p:cNvPr>
              <p:cNvSpPr txBox="1"/>
              <p:nvPr/>
            </p:nvSpPr>
            <p:spPr>
              <a:xfrm>
                <a:off x="13411199" y="3443377"/>
                <a:ext cx="10134599" cy="1446550"/>
              </a:xfrm>
              <a:prstGeom prst="rect">
                <a:avLst/>
              </a:prstGeom>
              <a:noFill/>
            </p:spPr>
            <p:txBody>
              <a:bodyPr wrap="square">
                <a:spAutoFit/>
              </a:bodyPr>
              <a:lstStyle/>
              <a:p>
                <a:pPr>
                  <a:spcBef>
                    <a:spcPct val="50000"/>
                  </a:spcBef>
                </a:pPr>
                <a:r>
                  <a:rPr lang="en-US" altLang="en-US" sz="4400" b="1" i="1" u="sng" dirty="0" err="1">
                    <a:solidFill>
                      <a:srgbClr val="0000FF"/>
                    </a:solidFill>
                    <a:latin typeface="+mj-lt"/>
                  </a:rPr>
                  <a:t>Ví</a:t>
                </a:r>
                <a:r>
                  <a:rPr lang="en-US" altLang="en-US" sz="4400" b="1" i="1" u="sng" dirty="0">
                    <a:solidFill>
                      <a:srgbClr val="0000FF"/>
                    </a:solidFill>
                    <a:latin typeface="+mj-lt"/>
                  </a:rPr>
                  <a:t> </a:t>
                </a:r>
                <a:r>
                  <a:rPr lang="en-US" altLang="en-US" sz="4400" b="1" i="1" u="sng" dirty="0" err="1">
                    <a:solidFill>
                      <a:srgbClr val="0000FF"/>
                    </a:solidFill>
                    <a:latin typeface="+mj-lt"/>
                  </a:rPr>
                  <a:t>dụ</a:t>
                </a:r>
                <a:r>
                  <a:rPr lang="en-US" altLang="en-US" sz="4400" b="1" i="1" u="sng" dirty="0">
                    <a:solidFill>
                      <a:srgbClr val="0000FF"/>
                    </a:solidFill>
                    <a:latin typeface="+mj-lt"/>
                  </a:rPr>
                  <a:t> </a:t>
                </a:r>
                <a:r>
                  <a:rPr lang="en-US" altLang="en-US" sz="4400" b="1" i="1" u="sng" dirty="0" smtClean="0">
                    <a:solidFill>
                      <a:srgbClr val="0000FF"/>
                    </a:solidFill>
                    <a:latin typeface="+mj-lt"/>
                  </a:rPr>
                  <a:t>6: </a:t>
                </a:r>
                <a:r>
                  <a:rPr lang="en-US" sz="4400" dirty="0">
                    <a:effectLst/>
                    <a:latin typeface="+mj-lt"/>
                    <a:ea typeface="Times New Roman" panose="02020603050405020304" pitchFamily="18" charset="0"/>
                  </a:rPr>
                  <a:t>Cho </a:t>
                </a:r>
                <a:r>
                  <a:rPr lang="en-US" sz="4400" dirty="0" err="1">
                    <a:effectLst/>
                    <a:latin typeface="+mj-lt"/>
                    <a:ea typeface="Times New Roman" panose="02020603050405020304" pitchFamily="18" charset="0"/>
                  </a:rPr>
                  <a:t>tập</a:t>
                </a:r>
                <a:r>
                  <a:rPr lang="en-US" sz="4400" dirty="0">
                    <a:effectLst/>
                    <a:latin typeface="+mj-lt"/>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5</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Hãy</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liệt</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kê</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các</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tổ</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hợp</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chập</a:t>
                </a:r>
                <a:r>
                  <a:rPr lang="en-US" sz="4400" dirty="0">
                    <a:effectLst/>
                    <a:latin typeface="+mj-lt"/>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của</a:t>
                </a:r>
                <a:r>
                  <a:rPr lang="en-US" sz="4400" dirty="0">
                    <a:effectLst/>
                    <a:latin typeface="+mj-lt"/>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phần</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tử</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của</a:t>
                </a:r>
                <a:r>
                  <a:rPr lang="en-US" sz="4400" dirty="0">
                    <a:effectLst/>
                    <a:latin typeface="+mj-lt"/>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4400" dirty="0">
                    <a:effectLst/>
                    <a:latin typeface="+mj-lt"/>
                    <a:ea typeface="Times New Roman" panose="02020603050405020304" pitchFamily="18" charset="0"/>
                  </a:rPr>
                  <a:t> .</a:t>
                </a:r>
                <a:endParaRPr lang="en-US" altLang="en-US" sz="4400" b="1" i="1" dirty="0">
                  <a:solidFill>
                    <a:srgbClr val="0000FF"/>
                  </a:solidFill>
                  <a:latin typeface="+mj-lt"/>
                </a:endParaRPr>
              </a:p>
            </p:txBody>
          </p:sp>
        </mc:Choice>
        <mc:Fallback xmlns="">
          <p:sp>
            <p:nvSpPr>
              <p:cNvPr id="15" name="TextBox 14">
                <a:extLst>
                  <a:ext uri="{FF2B5EF4-FFF2-40B4-BE49-F238E27FC236}">
                    <a16:creationId xmlns="" xmlns:a16="http://schemas.microsoft.com/office/drawing/2014/main" xmlns:a14="http://schemas.microsoft.com/office/drawing/2010/main" id="{2382CD5E-0CF8-445C-A4E0-0ED1A1F72900}"/>
                  </a:ext>
                </a:extLst>
              </p:cNvPr>
              <p:cNvSpPr txBox="1">
                <a:spLocks noRot="1" noChangeAspect="1" noMove="1" noResize="1" noEditPoints="1" noAdjustHandles="1" noChangeArrowheads="1" noChangeShapeType="1" noTextEdit="1"/>
              </p:cNvSpPr>
              <p:nvPr/>
            </p:nvSpPr>
            <p:spPr>
              <a:xfrm>
                <a:off x="13411199" y="3443377"/>
                <a:ext cx="10134599" cy="1446550"/>
              </a:xfrm>
              <a:prstGeom prst="rect">
                <a:avLst/>
              </a:prstGeom>
              <a:blipFill rotWithShape="0">
                <a:blip r:embed="rId5"/>
                <a:stretch>
                  <a:fillRect l="-2407" t="-8861" r="-1925"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B8790709-CF97-4851-9DF0-A988DEC68EF9}"/>
                  </a:ext>
                </a:extLst>
              </p:cNvPr>
              <p:cNvSpPr txBox="1"/>
              <p:nvPr/>
            </p:nvSpPr>
            <p:spPr>
              <a:xfrm>
                <a:off x="13616209" y="8275418"/>
                <a:ext cx="10744800" cy="7540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3</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3</m:t>
                          </m:r>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3</m:t>
                          </m:r>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3</m:t>
                          </m:r>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r>
                            <a:rPr lang="en-US" i="0">
                              <a:latin typeface="Cambria Math" panose="02040503050406030204" pitchFamily="18" charset="0"/>
                            </a:rPr>
                            <m:t>5</m:t>
                          </m:r>
                        </m:e>
                      </m:d>
                    </m:oMath>
                  </m:oMathPara>
                </a14:m>
                <a:endParaRPr lang="en-US" dirty="0"/>
              </a:p>
            </p:txBody>
          </p:sp>
        </mc:Choice>
        <mc:Fallback xmlns="">
          <p:sp>
            <p:nvSpPr>
              <p:cNvPr id="18" name="TextBox 17">
                <a:extLst>
                  <a:ext uri="{FF2B5EF4-FFF2-40B4-BE49-F238E27FC236}">
                    <a16:creationId xmlns:a16="http://schemas.microsoft.com/office/drawing/2014/main" id="{B8790709-CF97-4851-9DF0-A988DEC68EF9}"/>
                  </a:ext>
                </a:extLst>
              </p:cNvPr>
              <p:cNvSpPr txBox="1">
                <a:spLocks noRot="1" noChangeAspect="1" noMove="1" noResize="1" noEditPoints="1" noAdjustHandles="1" noChangeArrowheads="1" noChangeShapeType="1" noTextEdit="1"/>
              </p:cNvSpPr>
              <p:nvPr/>
            </p:nvSpPr>
            <p:spPr>
              <a:xfrm>
                <a:off x="13616209" y="8275418"/>
                <a:ext cx="10744800" cy="754053"/>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xmlns="" id="{01177596-3416-4D74-88B0-2281FF36F743}"/>
              </a:ext>
            </a:extLst>
          </p:cNvPr>
          <p:cNvSpPr/>
          <p:nvPr/>
        </p:nvSpPr>
        <p:spPr>
          <a:xfrm>
            <a:off x="14284234" y="5492250"/>
            <a:ext cx="10134600" cy="769441"/>
          </a:xfrm>
          <a:prstGeom prst="rect">
            <a:avLst/>
          </a:prstGeom>
        </p:spPr>
        <p:txBody>
          <a:bodyPr wrap="square">
            <a:spAutoFit/>
          </a:bodyPr>
          <a:lstStyle/>
          <a:p>
            <a:r>
              <a:rPr lang="en-GB" altLang="en-US" sz="4400" b="1" dirty="0" err="1">
                <a:latin typeface="+mj-lt"/>
              </a:rPr>
              <a:t>Lời</a:t>
            </a:r>
            <a:r>
              <a:rPr lang="en-GB" altLang="en-US" sz="4400" b="1" dirty="0">
                <a:latin typeface="+mj-lt"/>
              </a:rPr>
              <a:t> </a:t>
            </a:r>
            <a:r>
              <a:rPr lang="en-GB" altLang="en-US" sz="4400" b="1" dirty="0" err="1">
                <a:latin typeface="+mj-lt"/>
              </a:rPr>
              <a:t>giải</a:t>
            </a:r>
            <a:r>
              <a:rPr lang="en-GB" altLang="en-US" sz="4400" b="1" dirty="0">
                <a:latin typeface="+mj-lt"/>
              </a:rPr>
              <a:t>:</a:t>
            </a:r>
            <a:endParaRPr lang="en-US" altLang="en-US" sz="4400" b="1" dirty="0">
              <a:latin typeface="+mj-lt"/>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C1D16224-0EE2-4197-93EA-8BAC53F75892}"/>
                  </a:ext>
                </a:extLst>
              </p:cNvPr>
              <p:cNvSpPr txBox="1"/>
              <p:nvPr/>
            </p:nvSpPr>
            <p:spPr>
              <a:xfrm>
                <a:off x="13526148" y="6395128"/>
                <a:ext cx="9338066" cy="1446550"/>
              </a:xfrm>
              <a:prstGeom prst="rect">
                <a:avLst/>
              </a:prstGeom>
              <a:noFill/>
            </p:spPr>
            <p:txBody>
              <a:bodyPr wrap="square">
                <a:spAutoFit/>
              </a:bodyPr>
              <a:lstStyle/>
              <a:p>
                <a:r>
                  <a:rPr lang="en-US" sz="4400" dirty="0">
                    <a:effectLst/>
                    <a:latin typeface="+mj-lt"/>
                    <a:ea typeface="Times New Roman" panose="02020603050405020304" pitchFamily="18" charset="0"/>
                  </a:rPr>
                  <a:t>Các </a:t>
                </a:r>
                <a:r>
                  <a:rPr lang="en-US" sz="4400" dirty="0" err="1">
                    <a:effectLst/>
                    <a:latin typeface="+mj-lt"/>
                    <a:ea typeface="Times New Roman" panose="02020603050405020304" pitchFamily="18" charset="0"/>
                  </a:rPr>
                  <a:t>tổ</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hợp</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chập</a:t>
                </a:r>
                <a:r>
                  <a:rPr lang="en-US" sz="4400" dirty="0">
                    <a:effectLst/>
                    <a:latin typeface="+mj-lt"/>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của</a:t>
                </a:r>
                <a:r>
                  <a:rPr lang="en-US" sz="4400" dirty="0">
                    <a:effectLst/>
                    <a:latin typeface="+mj-lt"/>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phần</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tử</a:t>
                </a:r>
                <a:r>
                  <a:rPr lang="en-US" sz="4400" dirty="0">
                    <a:effectLst/>
                    <a:latin typeface="+mj-lt"/>
                    <a:ea typeface="Times New Roman" panose="02020603050405020304" pitchFamily="18" charset="0"/>
                  </a:rPr>
                  <a:t> </a:t>
                </a:r>
                <a:r>
                  <a:rPr lang="en-US" sz="4400" dirty="0" err="1">
                    <a:effectLst/>
                    <a:latin typeface="+mj-lt"/>
                    <a:ea typeface="Times New Roman" panose="02020603050405020304" pitchFamily="18" charset="0"/>
                  </a:rPr>
                  <a:t>của</a:t>
                </a:r>
                <a:r>
                  <a:rPr lang="en-US" sz="4400" dirty="0">
                    <a:effectLst/>
                    <a:latin typeface="+mj-lt"/>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4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400" b="0" i="0" smtClean="0">
                        <a:effectLst/>
                        <a:latin typeface="Cambria Math" panose="02040503050406030204" pitchFamily="18" charset="0"/>
                        <a:ea typeface="Times New Roman" panose="02020603050405020304" pitchFamily="18" charset="0"/>
                        <a:cs typeface="Times New Roman" panose="02020603050405020304" pitchFamily="18" charset="0"/>
                      </a:rPr>
                      <m:t>l</m:t>
                    </m:r>
                    <m:r>
                      <a:rPr lang="en-US" sz="4400" b="0" i="0" smtClean="0">
                        <a:effectLst/>
                        <a:latin typeface="Cambria Math" panose="02040503050406030204" pitchFamily="18" charset="0"/>
                        <a:ea typeface="Times New Roman" panose="02020603050405020304" pitchFamily="18" charset="0"/>
                        <a:cs typeface="Times New Roman" panose="02020603050405020304" pitchFamily="18" charset="0"/>
                      </a:rPr>
                      <m:t>à:</m:t>
                    </m:r>
                  </m:oMath>
                </a14:m>
                <a:endParaRPr lang="en-US" sz="4400" dirty="0"/>
              </a:p>
            </p:txBody>
          </p:sp>
        </mc:Choice>
        <mc:Fallback xmlns="">
          <p:sp>
            <p:nvSpPr>
              <p:cNvPr id="22" name="TextBox 21">
                <a:extLst>
                  <a:ext uri="{FF2B5EF4-FFF2-40B4-BE49-F238E27FC236}">
                    <a16:creationId xmlns:a16="http://schemas.microsoft.com/office/drawing/2014/main" id="{C1D16224-0EE2-4197-93EA-8BAC53F75892}"/>
                  </a:ext>
                </a:extLst>
              </p:cNvPr>
              <p:cNvSpPr txBox="1">
                <a:spLocks noRot="1" noChangeAspect="1" noMove="1" noResize="1" noEditPoints="1" noAdjustHandles="1" noChangeArrowheads="1" noChangeShapeType="1" noTextEdit="1"/>
              </p:cNvSpPr>
              <p:nvPr/>
            </p:nvSpPr>
            <p:spPr>
              <a:xfrm>
                <a:off x="13526148" y="6395128"/>
                <a:ext cx="9338066" cy="1446550"/>
              </a:xfrm>
              <a:prstGeom prst="rect">
                <a:avLst/>
              </a:prstGeom>
              <a:blipFill>
                <a:blip r:embed="rId7"/>
                <a:stretch>
                  <a:fillRect l="-2676" t="-8439"/>
                </a:stretch>
              </a:blipFill>
            </p:spPr>
            <p:txBody>
              <a:bodyPr/>
              <a:lstStyle/>
              <a:p>
                <a:r>
                  <a:rPr lang="en-US">
                    <a:noFill/>
                  </a:rPr>
                  <a:t> </a:t>
                </a:r>
              </a:p>
            </p:txBody>
          </p:sp>
        </mc:Fallback>
      </mc:AlternateContent>
      <p:sp>
        <p:nvSpPr>
          <p:cNvPr id="23" name="Text Box 61">
            <a:extLst>
              <a:ext uri="{FF2B5EF4-FFF2-40B4-BE49-F238E27FC236}">
                <a16:creationId xmlns:a16="http://schemas.microsoft.com/office/drawing/2014/main" xmlns="" id="{5EEECE14-A1F7-45FE-B23E-6C3C059AC5A8}"/>
              </a:ext>
            </a:extLst>
          </p:cNvPr>
          <p:cNvSpPr txBox="1">
            <a:spLocks noChangeArrowheads="1"/>
          </p:cNvSpPr>
          <p:nvPr/>
        </p:nvSpPr>
        <p:spPr bwMode="auto">
          <a:xfrm>
            <a:off x="1528495" y="9467853"/>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i="1" u="sng" dirty="0" err="1">
                <a:solidFill>
                  <a:srgbClr val="660033"/>
                </a:solidFill>
              </a:rPr>
              <a:t>Nhận</a:t>
            </a:r>
            <a:r>
              <a:rPr lang="en-US" altLang="en-US" sz="4800" b="1" i="1" u="sng" dirty="0">
                <a:solidFill>
                  <a:srgbClr val="660033"/>
                </a:solidFill>
              </a:rPr>
              <a:t> </a:t>
            </a:r>
            <a:r>
              <a:rPr lang="en-US" altLang="en-US" sz="4800" b="1" i="1" u="sng" dirty="0" err="1">
                <a:solidFill>
                  <a:srgbClr val="660033"/>
                </a:solidFill>
              </a:rPr>
              <a:t>xét</a:t>
            </a:r>
            <a:r>
              <a:rPr lang="en-US" altLang="en-US" sz="4800" b="1" i="1" u="sng" dirty="0">
                <a:solidFill>
                  <a:srgbClr val="660033"/>
                </a:solidFill>
              </a:rPr>
              <a:t> : </a:t>
            </a:r>
          </a:p>
        </p:txBody>
      </p:sp>
      <p:sp>
        <p:nvSpPr>
          <p:cNvPr id="26" name="TextBox 25">
            <a:extLst>
              <a:ext uri="{FF2B5EF4-FFF2-40B4-BE49-F238E27FC236}">
                <a16:creationId xmlns:a16="http://schemas.microsoft.com/office/drawing/2014/main" xmlns="" id="{CA7EC34B-82B8-46F4-BFFC-B6217B9F181B}"/>
              </a:ext>
            </a:extLst>
          </p:cNvPr>
          <p:cNvSpPr txBox="1"/>
          <p:nvPr/>
        </p:nvSpPr>
        <p:spPr>
          <a:xfrm>
            <a:off x="1447199" y="10864682"/>
            <a:ext cx="11705193" cy="1492524"/>
          </a:xfrm>
          <a:prstGeom prst="rect">
            <a:avLst/>
          </a:prstGeom>
          <a:noFill/>
        </p:spPr>
        <p:txBody>
          <a:bodyPr wrap="square">
            <a:spAutoFit/>
          </a:bodyPr>
          <a:lstStyle/>
          <a:p>
            <a:pPr algn="just">
              <a:lnSpc>
                <a:spcPct val="107000"/>
              </a:lnSpc>
              <a:spcAft>
                <a:spcPts val="800"/>
              </a:spcAft>
            </a:pP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 Box 4">
            <a:extLst>
              <a:ext uri="{FF2B5EF4-FFF2-40B4-BE49-F238E27FC236}">
                <a16:creationId xmlns:a16="http://schemas.microsoft.com/office/drawing/2014/main" xmlns="" id="{56EBD53F-458D-41E8-981F-38E513D94D3C}"/>
              </a:ext>
            </a:extLst>
          </p:cNvPr>
          <p:cNvSpPr txBox="1">
            <a:spLocks noChangeArrowheads="1"/>
          </p:cNvSpPr>
          <p:nvPr/>
        </p:nvSpPr>
        <p:spPr bwMode="auto">
          <a:xfrm>
            <a:off x="4851400" y="1577975"/>
            <a:ext cx="13944600" cy="101600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spTree>
    <p:extLst>
      <p:ext uri="{BB962C8B-B14F-4D97-AF65-F5344CB8AC3E}">
        <p14:creationId xmlns:p14="http://schemas.microsoft.com/office/powerpoint/2010/main" val="186931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0" grpId="0"/>
      <p:bldP spid="13" grpId="0"/>
      <p:bldP spid="15" grpId="0"/>
      <p:bldP spid="18" grpId="0"/>
      <p:bldP spid="19" grpId="0"/>
      <p:bldP spid="22" grpId="0"/>
      <p:bldP spid="23"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09600" y="2735992"/>
            <a:ext cx="12179867" cy="907192"/>
            <a:chOff x="7351348" y="7543799"/>
            <a:chExt cx="20119627" cy="907311"/>
          </a:xfrm>
        </p:grpSpPr>
        <p:sp>
          <p:nvSpPr>
            <p:cNvPr id="44" name="TextBox 43"/>
            <p:cNvSpPr txBox="1"/>
            <p:nvPr/>
          </p:nvSpPr>
          <p:spPr>
            <a:xfrm>
              <a:off x="8993186" y="7620004"/>
              <a:ext cx="18477789"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TỔ HỢP</a:t>
              </a:r>
            </a:p>
          </p:txBody>
        </p:sp>
        <p:grpSp>
          <p:nvGrpSpPr>
            <p:cNvPr id="46" name="Group 27"/>
            <p:cNvGrpSpPr/>
            <p:nvPr/>
          </p:nvGrpSpPr>
          <p:grpSpPr>
            <a:xfrm>
              <a:off x="7351348" y="7543799"/>
              <a:ext cx="1623731" cy="872846"/>
              <a:chOff x="7351347" y="7543800"/>
              <a:chExt cx="1623731"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351347" y="7640053"/>
                <a:ext cx="1623731" cy="776593"/>
                <a:chOff x="7351347" y="7640053"/>
                <a:chExt cx="1623731"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351347" y="7640053"/>
                  <a:ext cx="1623731"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grpSp>
        </p:grpSp>
      </p:grpSp>
      <p:sp>
        <p:nvSpPr>
          <p:cNvPr id="12" name="Rectangle 11">
            <a:extLst>
              <a:ext uri="{FF2B5EF4-FFF2-40B4-BE49-F238E27FC236}">
                <a16:creationId xmlns:a16="http://schemas.microsoft.com/office/drawing/2014/main" xmlns="" id="{372C34B5-28E6-4EC8-B246-38F191EAA9DC}"/>
              </a:ext>
            </a:extLst>
          </p:cNvPr>
          <p:cNvSpPr/>
          <p:nvPr/>
        </p:nvSpPr>
        <p:spPr>
          <a:xfrm>
            <a:off x="1060337" y="3989928"/>
            <a:ext cx="4141340"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rPr>
              <a:t>1. </a:t>
            </a:r>
            <a:r>
              <a:rPr lang="fr-FR" sz="4400" b="1" dirty="0" err="1">
                <a:solidFill>
                  <a:srgbClr val="0000FF"/>
                </a:solidFill>
              </a:rPr>
              <a:t>Định</a:t>
            </a:r>
            <a:r>
              <a:rPr lang="fr-FR" sz="4400" b="1" dirty="0">
                <a:solidFill>
                  <a:srgbClr val="0000FF"/>
                </a:solidFill>
              </a:rPr>
              <a:t> </a:t>
            </a:r>
            <a:r>
              <a:rPr lang="fr-FR" sz="4400" b="1" dirty="0" err="1">
                <a:solidFill>
                  <a:srgbClr val="0000FF"/>
                </a:solidFill>
              </a:rPr>
              <a:t>nghĩa</a:t>
            </a:r>
            <a:endParaRPr lang="vi-VN" sz="4400" b="1" dirty="0">
              <a:solidFill>
                <a:srgbClr val="0000FF"/>
              </a:solidFill>
            </a:endParaRPr>
          </a:p>
        </p:txBody>
      </p:sp>
      <p:sp>
        <p:nvSpPr>
          <p:cNvPr id="40" name="TextBox 39">
            <a:extLst>
              <a:ext uri="{FF2B5EF4-FFF2-40B4-BE49-F238E27FC236}">
                <a16:creationId xmlns:a16="http://schemas.microsoft.com/office/drawing/2014/main" xmlns="" id="{91DAC692-FF5F-4DE5-9643-8CA9805605B4}"/>
              </a:ext>
            </a:extLst>
          </p:cNvPr>
          <p:cNvSpPr txBox="1"/>
          <p:nvPr/>
        </p:nvSpPr>
        <p:spPr>
          <a:xfrm>
            <a:off x="1115695" y="4927492"/>
            <a:ext cx="10444417" cy="1579600"/>
          </a:xfrm>
          <a:prstGeom prst="rect">
            <a:avLst/>
          </a:prstGeom>
          <a:noFill/>
        </p:spPr>
        <p:txBody>
          <a:bodyPr wrap="square">
            <a:spAutoFit/>
          </a:bodyPr>
          <a:lstStyle/>
          <a:p>
            <a:pPr algn="just">
              <a:lnSpc>
                <a:spcPct val="107000"/>
              </a:lnSpc>
              <a:spcAft>
                <a:spcPts val="800"/>
              </a:spcAft>
            </a:pPr>
            <a:r>
              <a:rPr lang="en-US" b="1" dirty="0">
                <a:solidFill>
                  <a:srgbClr val="0000CC"/>
                </a:solidFill>
                <a:effectLst/>
                <a:latin typeface="+mj-lt"/>
                <a:ea typeface="Times New Roman" panose="02020603050405020304" pitchFamily="18" charset="0"/>
                <a:cs typeface="Times New Roman" panose="02020603050405020304" pitchFamily="18" charset="0"/>
              </a:rPr>
              <a:t>2. </a:t>
            </a:r>
            <a:r>
              <a:rPr lang="en-US" b="1" dirty="0" err="1">
                <a:solidFill>
                  <a:srgbClr val="0000CC"/>
                </a:solidFill>
                <a:effectLst/>
                <a:latin typeface="+mj-lt"/>
                <a:ea typeface="Times New Roman" panose="02020603050405020304" pitchFamily="18" charset="0"/>
                <a:cs typeface="Times New Roman" panose="02020603050405020304" pitchFamily="18" charset="0"/>
              </a:rPr>
              <a:t>Số</a:t>
            </a:r>
            <a:r>
              <a:rPr lang="en-US" b="1" dirty="0">
                <a:solidFill>
                  <a:srgbClr val="0000CC"/>
                </a:solidFill>
                <a:effectLst/>
                <a:latin typeface="+mj-lt"/>
                <a:ea typeface="Times New Roman" panose="02020603050405020304" pitchFamily="18" charset="0"/>
                <a:cs typeface="Times New Roman" panose="02020603050405020304" pitchFamily="18" charset="0"/>
              </a:rPr>
              <a:t> </a:t>
            </a:r>
            <a:r>
              <a:rPr lang="en-US" b="1" dirty="0" err="1">
                <a:solidFill>
                  <a:srgbClr val="0000CC"/>
                </a:solidFill>
                <a:effectLst/>
                <a:latin typeface="+mj-lt"/>
                <a:ea typeface="Times New Roman" panose="02020603050405020304" pitchFamily="18" charset="0"/>
                <a:cs typeface="Times New Roman" panose="02020603050405020304" pitchFamily="18" charset="0"/>
              </a:rPr>
              <a:t>các</a:t>
            </a:r>
            <a:r>
              <a:rPr lang="en-US" b="1" dirty="0">
                <a:solidFill>
                  <a:srgbClr val="0000CC"/>
                </a:solidFill>
                <a:effectLst/>
                <a:latin typeface="+mj-lt"/>
                <a:ea typeface="Times New Roman" panose="02020603050405020304" pitchFamily="18" charset="0"/>
                <a:cs typeface="Times New Roman" panose="02020603050405020304" pitchFamily="18" charset="0"/>
              </a:rPr>
              <a:t> </a:t>
            </a:r>
            <a:r>
              <a:rPr lang="en-US" b="1" dirty="0" err="1">
                <a:solidFill>
                  <a:srgbClr val="0000CC"/>
                </a:solidFill>
                <a:effectLst/>
                <a:latin typeface="+mj-lt"/>
                <a:ea typeface="Times New Roman" panose="02020603050405020304" pitchFamily="18" charset="0"/>
                <a:cs typeface="Times New Roman" panose="02020603050405020304" pitchFamily="18" charset="0"/>
              </a:rPr>
              <a:t>tổ</a:t>
            </a:r>
            <a:r>
              <a:rPr lang="en-US" b="1" dirty="0">
                <a:solidFill>
                  <a:srgbClr val="0000CC"/>
                </a:solidFill>
                <a:effectLst/>
                <a:latin typeface="+mj-lt"/>
                <a:ea typeface="Times New Roman" panose="02020603050405020304" pitchFamily="18" charset="0"/>
                <a:cs typeface="Times New Roman" panose="02020603050405020304" pitchFamily="18" charset="0"/>
              </a:rPr>
              <a:t> </a:t>
            </a:r>
            <a:r>
              <a:rPr lang="en-US" b="1" dirty="0" err="1">
                <a:solidFill>
                  <a:srgbClr val="0000CC"/>
                </a:solidFill>
                <a:effectLst/>
                <a:latin typeface="+mj-lt"/>
                <a:ea typeface="Times New Roman" panose="02020603050405020304" pitchFamily="18" charset="0"/>
                <a:cs typeface="Times New Roman" panose="02020603050405020304" pitchFamily="18" charset="0"/>
              </a:rPr>
              <a:t>hợp</a:t>
            </a:r>
            <a:endParaRPr lang="en-US" dirty="0">
              <a:solidFill>
                <a:srgbClr val="0000CC"/>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n-US" dirty="0">
              <a:solidFill>
                <a:srgbClr val="0000CC"/>
              </a:solidFill>
              <a:effectLst/>
              <a:latin typeface="+mj-lt"/>
              <a:ea typeface="Calibri" panose="020F0502020204030204" pitchFamily="34" charset="0"/>
              <a:cs typeface="Times New Roman" panose="02020603050405020304" pitchFamily="18" charset="0"/>
            </a:endParaRPr>
          </a:p>
        </p:txBody>
      </p:sp>
      <p:sp>
        <p:nvSpPr>
          <p:cNvPr id="27" name="Text Box 4">
            <a:extLst>
              <a:ext uri="{FF2B5EF4-FFF2-40B4-BE49-F238E27FC236}">
                <a16:creationId xmlns:a16="http://schemas.microsoft.com/office/drawing/2014/main" xmlns="" id="{56EBD53F-458D-41E8-981F-38E513D94D3C}"/>
              </a:ext>
            </a:extLst>
          </p:cNvPr>
          <p:cNvSpPr txBox="1">
            <a:spLocks noChangeArrowheads="1"/>
          </p:cNvSpPr>
          <p:nvPr/>
        </p:nvSpPr>
        <p:spPr bwMode="auto">
          <a:xfrm>
            <a:off x="4851400" y="1577975"/>
            <a:ext cx="13944600" cy="101600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55D40CE1-C228-4AB4-B5BC-358FDF1E179B}"/>
                  </a:ext>
                </a:extLst>
              </p:cNvPr>
              <p:cNvSpPr/>
              <p:nvPr/>
            </p:nvSpPr>
            <p:spPr>
              <a:xfrm>
                <a:off x="1738792" y="5968070"/>
                <a:ext cx="10134600" cy="2148858"/>
              </a:xfrm>
              <a:prstGeom prst="rect">
                <a:avLst/>
              </a:prstGeom>
            </p:spPr>
            <p:txBody>
              <a:bodyPr wrap="square">
                <a:spAutoFit/>
              </a:bodyPr>
              <a:lstStyle/>
              <a:p>
                <a:r>
                  <a:rPr lang="en-US" altLang="en-US" sz="4400" b="1" dirty="0"/>
                  <a:t>Kí </a:t>
                </a:r>
                <a:r>
                  <a:rPr lang="en-US" altLang="en-US" sz="4400" b="1" dirty="0" err="1"/>
                  <a:t>hiệu </a:t>
                </a:r>
                <a14:m>
                  <m:oMath xmlns:m="http://schemas.openxmlformats.org/officeDocument/2006/math">
                    <m:r>
                      <a:rPr lang="en-US" sz="4400" b="1" i="0" smtClean="0">
                        <a:effectLst/>
                        <a:latin typeface="Cambria Math" panose="02040503050406030204" pitchFamily="18" charset="0"/>
                        <a:ea typeface="Times New Roman" panose="02020603050405020304" pitchFamily="18" charset="0"/>
                        <a:cs typeface="Times New Roman" panose="02020603050405020304" pitchFamily="18" charset="0"/>
                      </a:rPr>
                      <m:t>: </m:t>
                    </m:r>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oMath>
                </a14:m>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là</a:t>
                </a:r>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số</a:t>
                </a:r>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các</a:t>
                </a:r>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tổ</a:t>
                </a:r>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hợp</a:t>
                </a:r>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chập</a:t>
                </a:r>
                <a:r>
                  <a:rPr lang="en-US" sz="44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oMath>
                </a14:m>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của</a:t>
                </a:r>
                <a:r>
                  <a:rPr lang="en-US" sz="44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phần</a:t>
                </a:r>
                <a:r>
                  <a:rPr lang="en-US" sz="4400" dirty="0">
                    <a:effectLst/>
                    <a:latin typeface="+mj-lt"/>
                    <a:ea typeface="Times New Roman" panose="02020603050405020304" pitchFamily="18" charset="0"/>
                    <a:cs typeface="Times New Roman" panose="02020603050405020304" pitchFamily="18" charset="0"/>
                  </a:rPr>
                  <a:t> </a:t>
                </a:r>
                <a:r>
                  <a:rPr lang="en-US" sz="4400" dirty="0" err="1">
                    <a:effectLst/>
                    <a:latin typeface="+mj-lt"/>
                    <a:ea typeface="Times New Roman" panose="02020603050405020304" pitchFamily="18" charset="0"/>
                    <a:cs typeface="Times New Roman" panose="02020603050405020304" pitchFamily="18" charset="0"/>
                  </a:rPr>
                  <a:t>tử</a:t>
                </a:r>
                <a:endParaRPr lang="en-US" sz="4400" dirty="0">
                  <a:effectLst/>
                  <a:latin typeface="+mj-lt"/>
                  <a:ea typeface="Calibri" panose="020F0502020204030204" pitchFamily="34" charset="0"/>
                  <a:cs typeface="Times New Roman" panose="02020603050405020304" pitchFamily="18" charset="0"/>
                </a:endParaRPr>
              </a:p>
              <a:p>
                <a:endParaRPr lang="en-US" altLang="en-US" sz="4400" dirty="0">
                  <a:latin typeface="+mj-lt"/>
                </a:endParaRPr>
              </a:p>
            </p:txBody>
          </p:sp>
        </mc:Choice>
        <mc:Fallback xmlns="">
          <p:sp>
            <p:nvSpPr>
              <p:cNvPr id="21" name="Rectangle 20">
                <a:extLst>
                  <a:ext uri="{FF2B5EF4-FFF2-40B4-BE49-F238E27FC236}">
                    <a16:creationId xmlns:a16="http://schemas.microsoft.com/office/drawing/2014/main" id="{55D40CE1-C228-4AB4-B5BC-358FDF1E179B}"/>
                  </a:ext>
                </a:extLst>
              </p:cNvPr>
              <p:cNvSpPr>
                <a:spLocks noRot="1" noChangeAspect="1" noMove="1" noResize="1" noEditPoints="1" noAdjustHandles="1" noChangeArrowheads="1" noChangeShapeType="1" noTextEdit="1"/>
              </p:cNvSpPr>
              <p:nvPr/>
            </p:nvSpPr>
            <p:spPr>
              <a:xfrm>
                <a:off x="1738792" y="5968070"/>
                <a:ext cx="10134600" cy="2148858"/>
              </a:xfrm>
              <a:prstGeom prst="rect">
                <a:avLst/>
              </a:prstGeom>
              <a:blipFill>
                <a:blip r:embed="rId3"/>
                <a:stretch>
                  <a:fillRect l="-2405" t="-42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5F4645D9-856E-4594-A26B-EF4766311950}"/>
                  </a:ext>
                </a:extLst>
              </p:cNvPr>
              <p:cNvSpPr txBox="1"/>
              <p:nvPr/>
            </p:nvSpPr>
            <p:spPr>
              <a:xfrm>
                <a:off x="1636996" y="7347106"/>
                <a:ext cx="12226834" cy="2056269"/>
              </a:xfrm>
              <a:prstGeom prst="rect">
                <a:avLst/>
              </a:prstGeom>
              <a:noFill/>
            </p:spPr>
            <p:txBody>
              <a:bodyPr wrap="square">
                <a:spAutoFit/>
              </a:bodyPr>
              <a:lstStyle/>
              <a:p>
                <a:pPr algn="just">
                  <a:lnSpc>
                    <a:spcPct val="107000"/>
                  </a:lnSpc>
                  <a:spcAft>
                    <a:spcPts val="800"/>
                  </a:spcAft>
                </a:pP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Định </a:t>
                </a:r>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r>
                      <a:rPr lang="en-US" sz="4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0</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5F4645D9-856E-4594-A26B-EF4766311950}"/>
                  </a:ext>
                </a:extLst>
              </p:cNvPr>
              <p:cNvSpPr txBox="1">
                <a:spLocks noRot="1" noChangeAspect="1" noMove="1" noResize="1" noEditPoints="1" noAdjustHandles="1" noChangeArrowheads="1" noChangeShapeType="1" noTextEdit="1"/>
              </p:cNvSpPr>
              <p:nvPr/>
            </p:nvSpPr>
            <p:spPr>
              <a:xfrm>
                <a:off x="1636996" y="7347106"/>
                <a:ext cx="12226834" cy="2056269"/>
              </a:xfrm>
              <a:prstGeom prst="rect">
                <a:avLst/>
              </a:prstGeom>
              <a:blipFill>
                <a:blip r:embed="rId4"/>
                <a:stretch>
                  <a:fillRect l="-2045" t="-5917" b="-1479"/>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xmlns="" id="{78F9684C-72BA-42C5-B341-E6850F87576E}"/>
              </a:ext>
            </a:extLst>
          </p:cNvPr>
          <p:cNvSpPr txBox="1"/>
          <p:nvPr/>
        </p:nvSpPr>
        <p:spPr>
          <a:xfrm>
            <a:off x="1636996" y="9255343"/>
            <a:ext cx="12226834" cy="768031"/>
          </a:xfrm>
          <a:prstGeom prst="rect">
            <a:avLst/>
          </a:prstGeom>
          <a:noFill/>
        </p:spPr>
        <p:txBody>
          <a:bodyPr wrap="square">
            <a:spAutoFit/>
          </a:bodyPr>
          <a:lstStyle/>
          <a:p>
            <a:pPr algn="just">
              <a:lnSpc>
                <a:spcPct val="107000"/>
              </a:lnSpc>
              <a:spcAft>
                <a:spcPts val="800"/>
              </a:spcAf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xmlns="" id="{214C6391-8D05-4D80-AC1F-4EFE781774F3}"/>
                  </a:ext>
                </a:extLst>
              </p:cNvPr>
              <p:cNvSpPr txBox="1"/>
              <p:nvPr/>
            </p:nvSpPr>
            <p:spPr>
              <a:xfrm>
                <a:off x="11975188" y="2846005"/>
                <a:ext cx="12226834" cy="3919984"/>
              </a:xfrm>
              <a:prstGeom prst="rect">
                <a:avLst/>
              </a:prstGeom>
              <a:noFill/>
            </p:spPr>
            <p:txBody>
              <a:bodyPr wrap="square">
                <a:spAutoFit/>
              </a:bodyPr>
              <a:lstStyle/>
              <a:p>
                <a:pPr>
                  <a:lnSpc>
                    <a:spcPct val="107000"/>
                  </a:lnSpc>
                  <a:spcAft>
                    <a:spcPts val="800"/>
                  </a:spcAft>
                </a:pPr>
                <a:r>
                  <a:rPr lang="en-US" sz="4400" b="1" i="1"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i="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u="sng"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i="1"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4400" b="1"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6</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smtClean="0">
                    <a:effectLst/>
                    <a:latin typeface="Times New Roman" panose="02020603050405020304" pitchFamily="18" charset="0"/>
                    <a:ea typeface="Times New Roman" panose="02020603050405020304" pitchFamily="18" charset="0"/>
                    <a:cs typeface="Times New Roman" panose="02020603050405020304" pitchFamily="18" charset="0"/>
                  </a:rPr>
                  <a:t>đại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tuỳ</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3" name="TextBox 32">
                <a:extLst>
                  <a:ext uri="{FF2B5EF4-FFF2-40B4-BE49-F238E27FC236}">
                    <a16:creationId xmlns:a16="http://schemas.microsoft.com/office/drawing/2014/main" xmlns="" xmlns:a14="http://schemas.microsoft.com/office/drawing/2010/main" id="{214C6391-8D05-4D80-AC1F-4EFE781774F3}"/>
                  </a:ext>
                </a:extLst>
              </p:cNvPr>
              <p:cNvSpPr txBox="1">
                <a:spLocks noRot="1" noChangeAspect="1" noMove="1" noResize="1" noEditPoints="1" noAdjustHandles="1" noChangeArrowheads="1" noChangeShapeType="1" noTextEdit="1"/>
              </p:cNvSpPr>
              <p:nvPr/>
            </p:nvSpPr>
            <p:spPr>
              <a:xfrm>
                <a:off x="11975188" y="2846005"/>
                <a:ext cx="12226834" cy="3919984"/>
              </a:xfrm>
              <a:prstGeom prst="rect">
                <a:avLst/>
              </a:prstGeom>
              <a:blipFill rotWithShape="0">
                <a:blip r:embed="rId5"/>
                <a:stretch>
                  <a:fillRect l="-1994" t="-3266" r="-1097" b="-52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22BEAB93-94B7-4724-B858-FCBC3BB1FC1D}"/>
                  </a:ext>
                </a:extLst>
              </p:cNvPr>
              <p:cNvSpPr txBox="1"/>
              <p:nvPr/>
            </p:nvSpPr>
            <p:spPr>
              <a:xfrm>
                <a:off x="12122333" y="7149361"/>
                <a:ext cx="12239896" cy="4870051"/>
              </a:xfrm>
              <a:prstGeom prst="rect">
                <a:avLst/>
              </a:prstGeom>
              <a:noFill/>
            </p:spPr>
            <p:txBody>
              <a:bodyPr wrap="square">
                <a:spAutoFit/>
              </a:bodyPr>
              <a:lstStyle/>
              <a:p>
                <a:pPr algn="ctr">
                  <a:lnSpc>
                    <a:spcPct val="107000"/>
                  </a:lnSpc>
                  <a:spcAft>
                    <a:spcPts val="800"/>
                  </a:spcAft>
                </a:pPr>
                <a:r>
                  <a:rPr lang="en-US" sz="4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4400"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a) Số cách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lập </a:t>
                </a:r>
                <a14:m>
                  <m:oMath xmlns:m="http://schemas.openxmlformats.org/officeDocument/2006/math">
                    <m:r>
                      <a:rPr lang="en-US" sz="4400" i="1">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tổ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ea typeface="Times New Roman" panose="02020603050405020304" pitchFamily="18" charset="0"/>
                        <a:cs typeface="Times New Roman" panose="02020603050405020304" pitchFamily="18" charset="0"/>
                      </a:rPr>
                      <m:t>10</m:t>
                    </m:r>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10</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5</m:t>
                        </m:r>
                      </m:sup>
                    </m:sSub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252</m:t>
                    </m:r>
                  </m:oMath>
                </a14:m>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6</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sup>
                    </m:sSubSup>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4</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Có</a:t>
                </a:r>
                <a:r>
                  <a:rPr lang="en-US" sz="4400" dirty="0">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6</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3</m:t>
                        </m:r>
                      </m:sup>
                    </m:sSubSup>
                  </m:oMath>
                </a14:m>
                <a:r>
                  <a:rPr lang="en-US" sz="4400" dirty="0">
                    <a:effectLst/>
                    <a:latin typeface="Times New Roman" panose="02020603050405020304" pitchFamily="18" charset="0"/>
                    <a:ea typeface="Times New Roman" panose="02020603050405020304" pitchFamily="18" charset="0"/>
                  </a:rPr>
                  <a:t>.</a:t>
                </a:r>
                <a14:m>
                  <m:oMath xmlns:m="http://schemas.openxmlformats.org/officeDocument/2006/math">
                    <m:sSubSup>
                      <m:sSub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4</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120</m:t>
                    </m:r>
                  </m:oMath>
                </a14:m>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cách</a:t>
                </a:r>
                <a:r>
                  <a:rPr lang="en-US" sz="4400" dirty="0">
                    <a:effectLst/>
                    <a:latin typeface="Times New Roman" panose="02020603050405020304" pitchFamily="18" charset="0"/>
                    <a:ea typeface="Times New Roman" panose="02020603050405020304" pitchFamily="18" charset="0"/>
                  </a:rPr>
                  <a:t>.</a:t>
                </a:r>
                <a:endParaRPr lang="en-US" dirty="0"/>
              </a:p>
            </p:txBody>
          </p:sp>
        </mc:Choice>
        <mc:Fallback xmlns="">
          <p:sp>
            <p:nvSpPr>
              <p:cNvPr id="36" name="TextBox 35">
                <a:extLst>
                  <a:ext uri="{FF2B5EF4-FFF2-40B4-BE49-F238E27FC236}">
                    <a16:creationId xmlns:a16="http://schemas.microsoft.com/office/drawing/2014/main" id="{22BEAB93-94B7-4724-B858-FCBC3BB1FC1D}"/>
                  </a:ext>
                </a:extLst>
              </p:cNvPr>
              <p:cNvSpPr txBox="1">
                <a:spLocks noRot="1" noChangeAspect="1" noMove="1" noResize="1" noEditPoints="1" noAdjustHandles="1" noChangeArrowheads="1" noChangeShapeType="1" noTextEdit="1"/>
              </p:cNvSpPr>
              <p:nvPr/>
            </p:nvSpPr>
            <p:spPr>
              <a:xfrm>
                <a:off x="12122333" y="7149361"/>
                <a:ext cx="12239896" cy="4870051"/>
              </a:xfrm>
              <a:prstGeom prst="rect">
                <a:avLst/>
              </a:prstGeom>
              <a:blipFill>
                <a:blip r:embed="rId6"/>
                <a:stretch>
                  <a:fillRect l="-2043" t="-2628" b="-4881"/>
                </a:stretch>
              </a:blipFill>
            </p:spPr>
            <p:txBody>
              <a:bodyPr/>
              <a:lstStyle/>
              <a:p>
                <a:r>
                  <a:rPr lang="en-US">
                    <a:noFill/>
                  </a:rPr>
                  <a:t> </a:t>
                </a:r>
              </a:p>
            </p:txBody>
          </p:sp>
        </mc:Fallback>
      </mc:AlternateContent>
    </p:spTree>
    <p:extLst>
      <p:ext uri="{BB962C8B-B14F-4D97-AF65-F5344CB8AC3E}">
        <p14:creationId xmlns:p14="http://schemas.microsoft.com/office/powerpoint/2010/main" val="57616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0" grpId="0"/>
      <p:bldP spid="27" grpId="0" animBg="1"/>
      <p:bldP spid="21" grpId="0"/>
      <p:bldP spid="28" grpId="0"/>
      <p:bldP spid="30" grpId="0"/>
      <p:bldP spid="33"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09600" y="2735992"/>
            <a:ext cx="12179867" cy="907192"/>
            <a:chOff x="7351348" y="7543799"/>
            <a:chExt cx="20119627" cy="907311"/>
          </a:xfrm>
        </p:grpSpPr>
        <p:sp>
          <p:nvSpPr>
            <p:cNvPr id="44" name="TextBox 43"/>
            <p:cNvSpPr txBox="1"/>
            <p:nvPr/>
          </p:nvSpPr>
          <p:spPr>
            <a:xfrm>
              <a:off x="8993186" y="7620004"/>
              <a:ext cx="18477789" cy="831106"/>
            </a:xfrm>
            <a:prstGeom prst="rect">
              <a:avLst/>
            </a:prstGeom>
            <a:noFill/>
          </p:spPr>
          <p:txBody>
            <a:bodyPr wrap="square" rtlCol="0">
              <a:spAutoFit/>
            </a:bodyPr>
            <a:lstStyle/>
            <a:p>
              <a:r>
                <a:rPr lang="en-US" sz="4800" b="1" dirty="0">
                  <a:solidFill>
                    <a:srgbClr val="135F82"/>
                  </a:solidFill>
                  <a:latin typeface="Tahoma" pitchFamily="34" charset="0"/>
                  <a:ea typeface="Tahoma" pitchFamily="34" charset="0"/>
                  <a:cs typeface="Tahoma" pitchFamily="34" charset="0"/>
                </a:rPr>
                <a:t>TỔ HỢP</a:t>
              </a:r>
            </a:p>
          </p:txBody>
        </p:sp>
        <p:grpSp>
          <p:nvGrpSpPr>
            <p:cNvPr id="46" name="Group 27"/>
            <p:cNvGrpSpPr/>
            <p:nvPr/>
          </p:nvGrpSpPr>
          <p:grpSpPr>
            <a:xfrm>
              <a:off x="7351348" y="7543799"/>
              <a:ext cx="1623731" cy="872846"/>
              <a:chOff x="7351347" y="7543800"/>
              <a:chExt cx="1623731"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351347" y="7640053"/>
                <a:ext cx="1623731" cy="776593"/>
                <a:chOff x="7351347" y="7640053"/>
                <a:chExt cx="1623731"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351347" y="7640053"/>
                  <a:ext cx="1623731" cy="7541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grpSp>
        </p:grpSp>
      </p:grpSp>
      <p:sp>
        <p:nvSpPr>
          <p:cNvPr id="12" name="Rectangle 11">
            <a:extLst>
              <a:ext uri="{FF2B5EF4-FFF2-40B4-BE49-F238E27FC236}">
                <a16:creationId xmlns:a16="http://schemas.microsoft.com/office/drawing/2014/main" xmlns="" id="{372C34B5-28E6-4EC8-B246-38F191EAA9DC}"/>
              </a:ext>
            </a:extLst>
          </p:cNvPr>
          <p:cNvSpPr/>
          <p:nvPr/>
        </p:nvSpPr>
        <p:spPr>
          <a:xfrm>
            <a:off x="1060337" y="3989928"/>
            <a:ext cx="4141340" cy="769441"/>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r-FR" sz="4400" b="1" dirty="0">
                <a:solidFill>
                  <a:srgbClr val="0000FF"/>
                </a:solidFill>
              </a:rPr>
              <a:t>1. </a:t>
            </a:r>
            <a:r>
              <a:rPr lang="fr-FR" sz="4400" b="1" dirty="0" err="1">
                <a:solidFill>
                  <a:srgbClr val="0000FF"/>
                </a:solidFill>
              </a:rPr>
              <a:t>Định</a:t>
            </a:r>
            <a:r>
              <a:rPr lang="fr-FR" sz="4400" b="1" dirty="0">
                <a:solidFill>
                  <a:srgbClr val="0000FF"/>
                </a:solidFill>
              </a:rPr>
              <a:t> </a:t>
            </a:r>
            <a:r>
              <a:rPr lang="fr-FR" sz="4400" b="1" dirty="0" err="1">
                <a:solidFill>
                  <a:srgbClr val="0000FF"/>
                </a:solidFill>
              </a:rPr>
              <a:t>nghĩa</a:t>
            </a:r>
            <a:endParaRPr lang="vi-VN" sz="4400" b="1" dirty="0">
              <a:solidFill>
                <a:srgbClr val="0000FF"/>
              </a:solidFill>
            </a:endParaRPr>
          </a:p>
        </p:txBody>
      </p:sp>
      <p:sp>
        <p:nvSpPr>
          <p:cNvPr id="40" name="TextBox 39">
            <a:extLst>
              <a:ext uri="{FF2B5EF4-FFF2-40B4-BE49-F238E27FC236}">
                <a16:creationId xmlns:a16="http://schemas.microsoft.com/office/drawing/2014/main" xmlns="" id="{91DAC692-FF5F-4DE5-9643-8CA9805605B4}"/>
              </a:ext>
            </a:extLst>
          </p:cNvPr>
          <p:cNvSpPr txBox="1"/>
          <p:nvPr/>
        </p:nvSpPr>
        <p:spPr>
          <a:xfrm>
            <a:off x="1115695" y="4927492"/>
            <a:ext cx="10444417" cy="1579600"/>
          </a:xfrm>
          <a:prstGeom prst="rect">
            <a:avLst/>
          </a:prstGeom>
          <a:noFill/>
        </p:spPr>
        <p:txBody>
          <a:bodyPr wrap="square">
            <a:spAutoFit/>
          </a:bodyPr>
          <a:lstStyle/>
          <a:p>
            <a:pPr algn="just">
              <a:lnSpc>
                <a:spcPct val="107000"/>
              </a:lnSpc>
              <a:spcAft>
                <a:spcPts val="800"/>
              </a:spcAft>
            </a:pPr>
            <a:r>
              <a:rPr lang="en-US" b="1" dirty="0">
                <a:solidFill>
                  <a:srgbClr val="0000CC"/>
                </a:solidFill>
                <a:effectLst/>
                <a:latin typeface="+mj-lt"/>
                <a:ea typeface="Times New Roman" panose="02020603050405020304" pitchFamily="18" charset="0"/>
                <a:cs typeface="Times New Roman" panose="02020603050405020304" pitchFamily="18" charset="0"/>
              </a:rPr>
              <a:t>2. </a:t>
            </a:r>
            <a:r>
              <a:rPr lang="en-US" b="1" dirty="0" err="1">
                <a:solidFill>
                  <a:srgbClr val="0000CC"/>
                </a:solidFill>
                <a:effectLst/>
                <a:latin typeface="+mj-lt"/>
                <a:ea typeface="Times New Roman" panose="02020603050405020304" pitchFamily="18" charset="0"/>
                <a:cs typeface="Times New Roman" panose="02020603050405020304" pitchFamily="18" charset="0"/>
              </a:rPr>
              <a:t>Số</a:t>
            </a:r>
            <a:r>
              <a:rPr lang="en-US" b="1" dirty="0">
                <a:solidFill>
                  <a:srgbClr val="0000CC"/>
                </a:solidFill>
                <a:effectLst/>
                <a:latin typeface="+mj-lt"/>
                <a:ea typeface="Times New Roman" panose="02020603050405020304" pitchFamily="18" charset="0"/>
                <a:cs typeface="Times New Roman" panose="02020603050405020304" pitchFamily="18" charset="0"/>
              </a:rPr>
              <a:t> </a:t>
            </a:r>
            <a:r>
              <a:rPr lang="en-US" b="1" dirty="0" err="1">
                <a:solidFill>
                  <a:srgbClr val="0000CC"/>
                </a:solidFill>
                <a:effectLst/>
                <a:latin typeface="+mj-lt"/>
                <a:ea typeface="Times New Roman" panose="02020603050405020304" pitchFamily="18" charset="0"/>
                <a:cs typeface="Times New Roman" panose="02020603050405020304" pitchFamily="18" charset="0"/>
              </a:rPr>
              <a:t>các</a:t>
            </a:r>
            <a:r>
              <a:rPr lang="en-US" b="1" dirty="0">
                <a:solidFill>
                  <a:srgbClr val="0000CC"/>
                </a:solidFill>
                <a:effectLst/>
                <a:latin typeface="+mj-lt"/>
                <a:ea typeface="Times New Roman" panose="02020603050405020304" pitchFamily="18" charset="0"/>
                <a:cs typeface="Times New Roman" panose="02020603050405020304" pitchFamily="18" charset="0"/>
              </a:rPr>
              <a:t> </a:t>
            </a:r>
            <a:r>
              <a:rPr lang="en-US" b="1" dirty="0" err="1">
                <a:solidFill>
                  <a:srgbClr val="0000CC"/>
                </a:solidFill>
                <a:effectLst/>
                <a:latin typeface="+mj-lt"/>
                <a:ea typeface="Times New Roman" panose="02020603050405020304" pitchFamily="18" charset="0"/>
                <a:cs typeface="Times New Roman" panose="02020603050405020304" pitchFamily="18" charset="0"/>
              </a:rPr>
              <a:t>tổ</a:t>
            </a:r>
            <a:r>
              <a:rPr lang="en-US" b="1" dirty="0">
                <a:solidFill>
                  <a:srgbClr val="0000CC"/>
                </a:solidFill>
                <a:effectLst/>
                <a:latin typeface="+mj-lt"/>
                <a:ea typeface="Times New Roman" panose="02020603050405020304" pitchFamily="18" charset="0"/>
                <a:cs typeface="Times New Roman" panose="02020603050405020304" pitchFamily="18" charset="0"/>
              </a:rPr>
              <a:t> </a:t>
            </a:r>
            <a:r>
              <a:rPr lang="en-US" b="1" dirty="0" err="1">
                <a:solidFill>
                  <a:srgbClr val="0000CC"/>
                </a:solidFill>
                <a:effectLst/>
                <a:latin typeface="+mj-lt"/>
                <a:ea typeface="Times New Roman" panose="02020603050405020304" pitchFamily="18" charset="0"/>
                <a:cs typeface="Times New Roman" panose="02020603050405020304" pitchFamily="18" charset="0"/>
              </a:rPr>
              <a:t>hợp</a:t>
            </a:r>
            <a:endParaRPr lang="en-US" dirty="0">
              <a:solidFill>
                <a:srgbClr val="0000CC"/>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n-US" dirty="0">
              <a:solidFill>
                <a:srgbClr val="0000CC"/>
              </a:solidFill>
              <a:effectLst/>
              <a:latin typeface="+mj-lt"/>
              <a:ea typeface="Calibri" panose="020F0502020204030204" pitchFamily="34" charset="0"/>
              <a:cs typeface="Times New Roman" panose="02020603050405020304" pitchFamily="18" charset="0"/>
            </a:endParaRPr>
          </a:p>
        </p:txBody>
      </p:sp>
      <p:sp>
        <p:nvSpPr>
          <p:cNvPr id="27" name="Text Box 4">
            <a:extLst>
              <a:ext uri="{FF2B5EF4-FFF2-40B4-BE49-F238E27FC236}">
                <a16:creationId xmlns:a16="http://schemas.microsoft.com/office/drawing/2014/main" xmlns="" id="{56EBD53F-458D-41E8-981F-38E513D94D3C}"/>
              </a:ext>
            </a:extLst>
          </p:cNvPr>
          <p:cNvSpPr txBox="1">
            <a:spLocks noChangeArrowheads="1"/>
          </p:cNvSpPr>
          <p:nvPr/>
        </p:nvSpPr>
        <p:spPr bwMode="auto">
          <a:xfrm>
            <a:off x="4851400" y="1577975"/>
            <a:ext cx="13944600" cy="101600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0A45DA96-7A9E-46DD-A457-AD8C5B1AA856}"/>
                  </a:ext>
                </a:extLst>
              </p:cNvPr>
              <p:cNvSpPr txBox="1"/>
              <p:nvPr/>
            </p:nvSpPr>
            <p:spPr>
              <a:xfrm>
                <a:off x="1115695" y="5763937"/>
                <a:ext cx="12213770" cy="785600"/>
              </a:xfrm>
              <a:prstGeom prst="rect">
                <a:avLst/>
              </a:prstGeom>
              <a:noFill/>
            </p:spPr>
            <p:txBody>
              <a:bodyPr wrap="square">
                <a:spAutoFit/>
              </a:bodyPr>
              <a:lstStyle/>
              <a:p>
                <a:r>
                  <a:rPr lang="en-US" sz="4400" b="1" dirty="0">
                    <a:solidFill>
                      <a:srgbClr val="0000FF"/>
                    </a:solidFill>
                    <a:effectLst/>
                    <a:latin typeface="Times New Roman" panose="02020603050405020304" pitchFamily="18" charset="0"/>
                    <a:ea typeface="Times New Roman" panose="02020603050405020304" pitchFamily="18" charset="0"/>
                  </a:rPr>
                  <a:t>3. </a:t>
                </a:r>
                <a:r>
                  <a:rPr lang="en-US" sz="4400" b="1" dirty="0" err="1">
                    <a:solidFill>
                      <a:srgbClr val="0000FF"/>
                    </a:solidFill>
                    <a:effectLst/>
                    <a:latin typeface="Times New Roman" panose="02020603050405020304" pitchFamily="18" charset="0"/>
                    <a:ea typeface="Times New Roman" panose="02020603050405020304" pitchFamily="18" charset="0"/>
                  </a:rPr>
                  <a:t>Tính</a:t>
                </a:r>
                <a:r>
                  <a:rPr lang="en-US" sz="4400" b="1" dirty="0">
                    <a:solidFill>
                      <a:srgbClr val="0000FF"/>
                    </a:solidFill>
                    <a:effectLst/>
                    <a:latin typeface="Times New Roman" panose="02020603050405020304" pitchFamily="18" charset="0"/>
                    <a:ea typeface="Times New Roman" panose="02020603050405020304" pitchFamily="18" charset="0"/>
                  </a:rPr>
                  <a:t> </a:t>
                </a:r>
                <a:r>
                  <a:rPr lang="en-US" sz="4400" b="1" dirty="0" err="1">
                    <a:solidFill>
                      <a:srgbClr val="0000FF"/>
                    </a:solidFill>
                    <a:effectLst/>
                    <a:latin typeface="Times New Roman" panose="02020603050405020304" pitchFamily="18" charset="0"/>
                    <a:ea typeface="Times New Roman" panose="02020603050405020304" pitchFamily="18" charset="0"/>
                  </a:rPr>
                  <a:t>chất</a:t>
                </a:r>
                <a:r>
                  <a:rPr lang="en-US" sz="4400" b="1" dirty="0">
                    <a:solidFill>
                      <a:srgbClr val="0000FF"/>
                    </a:solidFill>
                    <a:effectLst/>
                    <a:latin typeface="Times New Roman" panose="02020603050405020304" pitchFamily="18" charset="0"/>
                    <a:ea typeface="Times New Roman" panose="02020603050405020304" pitchFamily="18" charset="0"/>
                  </a:rPr>
                  <a:t> </a:t>
                </a:r>
                <a:r>
                  <a:rPr lang="en-US" sz="4400" b="1" dirty="0" err="1">
                    <a:solidFill>
                      <a:srgbClr val="0000FF"/>
                    </a:solidFill>
                    <a:effectLst/>
                    <a:latin typeface="Times New Roman" panose="02020603050405020304" pitchFamily="18" charset="0"/>
                    <a:ea typeface="Times New Roman" panose="02020603050405020304" pitchFamily="18" charset="0"/>
                  </a:rPr>
                  <a:t>các</a:t>
                </a:r>
                <a:r>
                  <a:rPr lang="en-US" sz="4400" b="1" dirty="0">
                    <a:solidFill>
                      <a:srgbClr val="0000FF"/>
                    </a:solidFill>
                    <a:effectLst/>
                    <a:latin typeface="Times New Roman" panose="02020603050405020304" pitchFamily="18" charset="0"/>
                    <a:ea typeface="Times New Roman" panose="02020603050405020304" pitchFamily="18" charset="0"/>
                  </a:rPr>
                  <a:t> </a:t>
                </a:r>
                <a:r>
                  <a:rPr lang="en-US" sz="4400" b="1" dirty="0" err="1">
                    <a:solidFill>
                      <a:srgbClr val="0000FF"/>
                    </a:solidFill>
                    <a:effectLst/>
                    <a:latin typeface="Times New Roman" panose="02020603050405020304" pitchFamily="18" charset="0"/>
                    <a:ea typeface="Times New Roman" panose="02020603050405020304" pitchFamily="18" charset="0"/>
                  </a:rPr>
                  <a:t>số</a:t>
                </a:r>
                <a:r>
                  <a:rPr lang="en-US" sz="4400" b="1"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b="1"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b="1"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𝑪</m:t>
                        </m:r>
                      </m:e>
                      <m:sub>
                        <m:r>
                          <a:rPr lang="en-US" sz="4400" b="1"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𝒏</m:t>
                        </m:r>
                      </m:sub>
                      <m:sup>
                        <m:r>
                          <a:rPr lang="en-US" sz="4400" b="1"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𝒌</m:t>
                        </m:r>
                      </m:sup>
                    </m:sSubSup>
                  </m:oMath>
                </a14:m>
                <a:endParaRPr lang="en-US" dirty="0">
                  <a:solidFill>
                    <a:srgbClr val="0000FF"/>
                  </a:solidFill>
                </a:endParaRPr>
              </a:p>
            </p:txBody>
          </p:sp>
        </mc:Choice>
        <mc:Fallback xmlns="">
          <p:sp>
            <p:nvSpPr>
              <p:cNvPr id="19" name="TextBox 18">
                <a:extLst>
                  <a:ext uri="{FF2B5EF4-FFF2-40B4-BE49-F238E27FC236}">
                    <a16:creationId xmlns:a16="http://schemas.microsoft.com/office/drawing/2014/main" id="{0A45DA96-7A9E-46DD-A457-AD8C5B1AA856}"/>
                  </a:ext>
                </a:extLst>
              </p:cNvPr>
              <p:cNvSpPr txBox="1">
                <a:spLocks noRot="1" noChangeAspect="1" noMove="1" noResize="1" noEditPoints="1" noAdjustHandles="1" noChangeArrowheads="1" noChangeShapeType="1" noTextEdit="1"/>
              </p:cNvSpPr>
              <p:nvPr/>
            </p:nvSpPr>
            <p:spPr>
              <a:xfrm>
                <a:off x="1115695" y="5763937"/>
                <a:ext cx="12213770" cy="785600"/>
              </a:xfrm>
              <a:prstGeom prst="rect">
                <a:avLst/>
              </a:prstGeom>
              <a:blipFill>
                <a:blip r:embed="rId3"/>
                <a:stretch>
                  <a:fillRect l="-1996" t="-15625" b="-3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5DF66DDE-0A53-4EC4-A454-7FAA68E665F2}"/>
                  </a:ext>
                </a:extLst>
              </p:cNvPr>
              <p:cNvSpPr txBox="1"/>
              <p:nvPr/>
            </p:nvSpPr>
            <p:spPr>
              <a:xfrm>
                <a:off x="3131007" y="7183881"/>
                <a:ext cx="14852193" cy="3339184"/>
              </a:xfrm>
              <a:prstGeom prst="rect">
                <a:avLst/>
              </a:prstGeom>
              <a:noFill/>
            </p:spPr>
            <p:txBody>
              <a:bodyPr wrap="square">
                <a:spAutoFit/>
              </a:bodyPr>
              <a:lstStyle/>
              <a:p>
                <a:pPr marL="742950" indent="-742950" algn="just">
                  <a:lnSpc>
                    <a:spcPct val="107000"/>
                  </a:lnSpc>
                  <a:spcAft>
                    <a:spcPts val="800"/>
                  </a:spcAft>
                  <a:buAutoNum type="alphaLcParenR"/>
                </a:pPr>
                <a:r>
                  <a:rPr lang="en-US" sz="4400" b="1" i="1" dirty="0" err="1">
                    <a:effectLst/>
                    <a:latin typeface="+mj-lt"/>
                    <a:ea typeface="Times New Roman" panose="02020603050405020304" pitchFamily="18" charset="0"/>
                    <a:cs typeface="Times New Roman" panose="02020603050405020304" pitchFamily="18" charset="0"/>
                  </a:rPr>
                  <a:t>Tính</a:t>
                </a:r>
                <a:r>
                  <a:rPr lang="en-US" sz="4400" b="1" i="1" dirty="0">
                    <a:effectLst/>
                    <a:latin typeface="+mj-lt"/>
                    <a:ea typeface="Times New Roman" panose="02020603050405020304" pitchFamily="18" charset="0"/>
                    <a:cs typeface="Times New Roman" panose="02020603050405020304" pitchFamily="18" charset="0"/>
                  </a:rPr>
                  <a:t> </a:t>
                </a:r>
                <a:r>
                  <a:rPr lang="en-US" sz="4400" b="1" i="1" dirty="0" err="1">
                    <a:effectLst/>
                    <a:latin typeface="+mj-lt"/>
                    <a:ea typeface="Times New Roman" panose="02020603050405020304" pitchFamily="18" charset="0"/>
                    <a:cs typeface="Times New Roman" panose="02020603050405020304" pitchFamily="18" charset="0"/>
                  </a:rPr>
                  <a:t>chất</a:t>
                </a:r>
                <a:r>
                  <a:rPr lang="en-US" sz="4400" b="1" i="1" dirty="0">
                    <a:effectLst/>
                    <a:latin typeface="+mj-lt"/>
                    <a:ea typeface="Times New Roman" panose="02020603050405020304" pitchFamily="18" charset="0"/>
                    <a:cs typeface="Times New Roman" panose="02020603050405020304" pitchFamily="18" charset="0"/>
                  </a:rPr>
                  <a:t> 1</a:t>
                </a:r>
              </a:p>
              <a:p>
                <a:pPr algn="just">
                  <a:lnSpc>
                    <a:spcPct val="107000"/>
                  </a:lnSpc>
                  <a:spcAft>
                    <a:spcPts val="800"/>
                  </a:spcAft>
                </a:pPr>
                <a:r>
                  <a:rPr lang="en-US" sz="4400" b="1" i="1" dirty="0">
                    <a:latin typeface="+mj-lt"/>
                    <a:ea typeface="Times New Roman" panose="02020603050405020304" pitchFamily="18" charset="0"/>
                    <a:cs typeface="Times New Roman" panose="02020603050405020304" pitchFamily="18" charset="0"/>
                  </a:rPr>
                  <a:t>		</a:t>
                </a:r>
                <a:r>
                  <a:rPr lang="en-US" sz="4400" i="1"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oMath>
                </a14:m>
                <a:r>
                  <a:rPr lang="en-US" sz="4400" i="1" dirty="0">
                    <a:effectLst/>
                    <a:latin typeface="+mj-lt"/>
                    <a:ea typeface="Times New Roman" panose="02020603050405020304" pitchFamily="18" charset="0"/>
                    <a:cs typeface="Times New Roman" panose="02020603050405020304" pitchFamily="18" charset="0"/>
                  </a:rPr>
                  <a:t>,</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0</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400" i="1" dirty="0">
                    <a:effectLst/>
                    <a:latin typeface="+mj-lt"/>
                    <a:ea typeface="Times New Roman" panose="02020603050405020304" pitchFamily="18" charset="0"/>
                    <a:cs typeface="Times New Roman" panose="02020603050405020304" pitchFamily="18" charset="0"/>
                  </a:rPr>
                  <a:t> </a:t>
                </a:r>
                <a:endParaRPr lang="en-US" sz="44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4400" b="1" i="1" dirty="0">
                    <a:effectLst/>
                    <a:latin typeface="+mj-lt"/>
                    <a:ea typeface="Times New Roman" panose="02020603050405020304" pitchFamily="18" charset="0"/>
                    <a:cs typeface="Times New Roman" panose="02020603050405020304" pitchFamily="18" charset="0"/>
                  </a:rPr>
                  <a:t>b) </a:t>
                </a:r>
                <a:r>
                  <a:rPr lang="en-US" sz="4400" b="1" i="1" dirty="0" err="1">
                    <a:effectLst/>
                    <a:latin typeface="+mj-lt"/>
                    <a:ea typeface="Times New Roman" panose="02020603050405020304" pitchFamily="18" charset="0"/>
                    <a:cs typeface="Times New Roman" panose="02020603050405020304" pitchFamily="18" charset="0"/>
                  </a:rPr>
                  <a:t>Tính</a:t>
                </a:r>
                <a:r>
                  <a:rPr lang="en-US" sz="4400" b="1" i="1" dirty="0">
                    <a:effectLst/>
                    <a:latin typeface="+mj-lt"/>
                    <a:ea typeface="Times New Roman" panose="02020603050405020304" pitchFamily="18" charset="0"/>
                    <a:cs typeface="Times New Roman" panose="02020603050405020304" pitchFamily="18" charset="0"/>
                  </a:rPr>
                  <a:t> </a:t>
                </a:r>
                <a:r>
                  <a:rPr lang="en-US" sz="4400" b="1" i="1" dirty="0" err="1">
                    <a:effectLst/>
                    <a:latin typeface="+mj-lt"/>
                    <a:ea typeface="Times New Roman" panose="02020603050405020304" pitchFamily="18" charset="0"/>
                    <a:cs typeface="Times New Roman" panose="02020603050405020304" pitchFamily="18" charset="0"/>
                  </a:rPr>
                  <a:t>chất</a:t>
                </a:r>
                <a:r>
                  <a:rPr lang="en-US" sz="4400" b="1" i="1" dirty="0">
                    <a:effectLst/>
                    <a:latin typeface="+mj-lt"/>
                    <a:ea typeface="Times New Roman" panose="02020603050405020304" pitchFamily="18" charset="0"/>
                    <a:cs typeface="Times New Roman" panose="02020603050405020304" pitchFamily="18" charset="0"/>
                  </a:rPr>
                  <a:t> 2 </a:t>
                </a:r>
                <a:r>
                  <a:rPr lang="en-US" sz="4400" i="1" dirty="0">
                    <a:effectLst/>
                    <a:latin typeface="+mj-lt"/>
                    <a:ea typeface="Times New Roman" panose="02020603050405020304" pitchFamily="18" charset="0"/>
                    <a:cs typeface="Times New Roman" panose="02020603050405020304" pitchFamily="18" charset="0"/>
                  </a:rPr>
                  <a:t>(</a:t>
                </a:r>
                <a:r>
                  <a:rPr lang="en-US" sz="4400" i="1" dirty="0" err="1">
                    <a:effectLst/>
                    <a:latin typeface="+mj-lt"/>
                    <a:ea typeface="Times New Roman" panose="02020603050405020304" pitchFamily="18" charset="0"/>
                    <a:cs typeface="Times New Roman" panose="02020603050405020304" pitchFamily="18" charset="0"/>
                  </a:rPr>
                  <a:t>Công</a:t>
                </a:r>
                <a:r>
                  <a:rPr lang="en-US" sz="4400" i="1" dirty="0">
                    <a:effectLst/>
                    <a:latin typeface="+mj-lt"/>
                    <a:ea typeface="Times New Roman" panose="02020603050405020304" pitchFamily="18" charset="0"/>
                    <a:cs typeface="Times New Roman" panose="02020603050405020304" pitchFamily="18" charset="0"/>
                  </a:rPr>
                  <a:t> </a:t>
                </a:r>
                <a:r>
                  <a:rPr lang="en-US" sz="4400" i="1" dirty="0" err="1">
                    <a:effectLst/>
                    <a:latin typeface="+mj-lt"/>
                    <a:ea typeface="Times New Roman" panose="02020603050405020304" pitchFamily="18" charset="0"/>
                    <a:cs typeface="Times New Roman" panose="02020603050405020304" pitchFamily="18" charset="0"/>
                  </a:rPr>
                  <a:t>thức</a:t>
                </a:r>
                <a:r>
                  <a:rPr lang="en-US" sz="4400" i="1" dirty="0">
                    <a:effectLst/>
                    <a:latin typeface="+mj-lt"/>
                    <a:ea typeface="Times New Roman" panose="02020603050405020304" pitchFamily="18" charset="0"/>
                    <a:cs typeface="Times New Roman" panose="02020603050405020304" pitchFamily="18" charset="0"/>
                  </a:rPr>
                  <a:t> Pa-</a:t>
                </a:r>
                <a:r>
                  <a:rPr lang="en-US" sz="4400" i="1" dirty="0" err="1">
                    <a:effectLst/>
                    <a:latin typeface="+mj-lt"/>
                    <a:ea typeface="Times New Roman" panose="02020603050405020304" pitchFamily="18" charset="0"/>
                    <a:cs typeface="Times New Roman" panose="02020603050405020304" pitchFamily="18" charset="0"/>
                  </a:rPr>
                  <a:t>xcan</a:t>
                </a:r>
                <a:r>
                  <a:rPr lang="en-US" sz="4400" i="1" dirty="0">
                    <a:effectLst/>
                    <a:latin typeface="+mj-lt"/>
                    <a:ea typeface="Times New Roman" panose="02020603050405020304" pitchFamily="18" charset="0"/>
                    <a:cs typeface="Times New Roman" panose="02020603050405020304" pitchFamily="18" charset="0"/>
                  </a:rPr>
                  <a:t>)    </a:t>
                </a:r>
              </a:p>
              <a:p>
                <a:pPr algn="just">
                  <a:lnSpc>
                    <a:spcPct val="107000"/>
                  </a:lnSpc>
                  <a:spcAft>
                    <a:spcPts val="800"/>
                  </a:spcAft>
                </a:pPr>
                <a:r>
                  <a:rPr lang="en-US" sz="4400" b="1" i="1" dirty="0">
                    <a:latin typeface="+mj-lt"/>
                    <a:ea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m:t>
                        </m:r>
                      </m:sup>
                    </m:sSub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44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sub>
                      <m:sup>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sup>
                    </m:sSubSup>
                  </m:oMath>
                </a14:m>
                <a:r>
                  <a:rPr lang="en-US" sz="4400" i="1" dirty="0">
                    <a:effectLst/>
                    <a:latin typeface="+mj-lt"/>
                    <a:ea typeface="Times New Roman" panose="02020603050405020304" pitchFamily="18" charset="0"/>
                    <a:cs typeface="Times New Roman" panose="02020603050405020304" pitchFamily="18" charset="0"/>
                  </a:rPr>
                  <a:t> , </a:t>
                </a:r>
                <a14:m>
                  <m:oMath xmlns:m="http://schemas.openxmlformats.org/officeDocument/2006/math">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400" i="1" dirty="0">
                    <a:effectLst/>
                    <a:latin typeface="+mj-lt"/>
                    <a:ea typeface="Times New Roman" panose="02020603050405020304" pitchFamily="18" charset="0"/>
                    <a:cs typeface="Times New Roman" panose="02020603050405020304" pitchFamily="18" charset="0"/>
                  </a:rPr>
                  <a:t> </a:t>
                </a:r>
                <a:endParaRPr lang="en-US" sz="4400" dirty="0">
                  <a:effectLst/>
                  <a:latin typeface="+mj-lt"/>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DF66DDE-0A53-4EC4-A454-7FAA68E665F2}"/>
                  </a:ext>
                </a:extLst>
              </p:cNvPr>
              <p:cNvSpPr txBox="1">
                <a:spLocks noRot="1" noChangeAspect="1" noMove="1" noResize="1" noEditPoints="1" noAdjustHandles="1" noChangeArrowheads="1" noChangeShapeType="1" noTextEdit="1"/>
              </p:cNvSpPr>
              <p:nvPr/>
            </p:nvSpPr>
            <p:spPr>
              <a:xfrm>
                <a:off x="3131007" y="7183881"/>
                <a:ext cx="14852193" cy="3339184"/>
              </a:xfrm>
              <a:prstGeom prst="rect">
                <a:avLst/>
              </a:prstGeom>
              <a:blipFill>
                <a:blip r:embed="rId4"/>
                <a:stretch>
                  <a:fillRect l="-1724" t="-3832" b="-6569"/>
                </a:stretch>
              </a:blipFill>
            </p:spPr>
            <p:txBody>
              <a:bodyPr/>
              <a:lstStyle/>
              <a:p>
                <a:r>
                  <a:rPr lang="en-US">
                    <a:noFill/>
                  </a:rPr>
                  <a:t> </a:t>
                </a:r>
              </a:p>
            </p:txBody>
          </p:sp>
        </mc:Fallback>
      </mc:AlternateContent>
    </p:spTree>
    <p:extLst>
      <p:ext uri="{BB962C8B-B14F-4D97-AF65-F5344CB8AC3E}">
        <p14:creationId xmlns:p14="http://schemas.microsoft.com/office/powerpoint/2010/main" val="8447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0" grpId="0"/>
      <p:bldP spid="27" grpId="0" animBg="1"/>
      <p:bldP spid="1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8"/>
          <p:cNvSpPr>
            <a:spLocks noChangeAspect="1" noChangeArrowheads="1" noTextEdit="1"/>
          </p:cNvSpPr>
          <p:nvPr/>
        </p:nvSpPr>
        <p:spPr bwMode="gray">
          <a:xfrm flipH="1">
            <a:off x="13165739" y="654377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42" name="Text Box 20">
            <a:extLst>
              <a:ext uri="{FF2B5EF4-FFF2-40B4-BE49-F238E27FC236}">
                <a16:creationId xmlns="" xmlns:a16="http://schemas.microsoft.com/office/drawing/2014/main" id="{E2DE4E09-003E-4B37-9BA1-FC129D58FBFD}"/>
              </a:ext>
            </a:extLst>
          </p:cNvPr>
          <p:cNvSpPr txBox="1">
            <a:spLocks noChangeArrowheads="1"/>
          </p:cNvSpPr>
          <p:nvPr/>
        </p:nvSpPr>
        <p:spPr bwMode="auto">
          <a:xfrm>
            <a:off x="14945931" y="11180132"/>
            <a:ext cx="8812368" cy="1046432"/>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Hoán vị của n phần tử</a:t>
            </a:r>
          </a:p>
        </p:txBody>
      </p:sp>
      <p:sp>
        <p:nvSpPr>
          <p:cNvPr id="44" name="Text Box 21">
            <a:extLst>
              <a:ext uri="{FF2B5EF4-FFF2-40B4-BE49-F238E27FC236}">
                <a16:creationId xmlns="" xmlns:a16="http://schemas.microsoft.com/office/drawing/2014/main" id="{5C20AFAB-F8C8-4ABC-80AC-FCAFF0831FB2}"/>
              </a:ext>
            </a:extLst>
          </p:cNvPr>
          <p:cNvSpPr txBox="1">
            <a:spLocks noChangeArrowheads="1"/>
          </p:cNvSpPr>
          <p:nvPr/>
        </p:nvSpPr>
        <p:spPr bwMode="auto">
          <a:xfrm>
            <a:off x="14985002" y="3690362"/>
            <a:ext cx="8765648"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Chỉnh hợp chập k của n phần tử </a:t>
            </a:r>
          </a:p>
        </p:txBody>
      </p:sp>
      <p:sp>
        <p:nvSpPr>
          <p:cNvPr id="50" name="Text Box 21">
            <a:extLst>
              <a:ext uri="{FF2B5EF4-FFF2-40B4-BE49-F238E27FC236}">
                <a16:creationId xmlns="" xmlns:a16="http://schemas.microsoft.com/office/drawing/2014/main" id="{99E5B9FA-6D43-4139-A089-E57214EF3C74}"/>
              </a:ext>
            </a:extLst>
          </p:cNvPr>
          <p:cNvSpPr txBox="1">
            <a:spLocks noChangeArrowheads="1"/>
          </p:cNvSpPr>
          <p:nvPr/>
        </p:nvSpPr>
        <p:spPr bwMode="auto">
          <a:xfrm>
            <a:off x="14938282" y="7396650"/>
            <a:ext cx="8812367"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     Tổ hợp chập k của n phần tử</a:t>
            </a:r>
          </a:p>
        </p:txBody>
      </p:sp>
      <p:sp>
        <p:nvSpPr>
          <p:cNvPr id="51" name="Rectangle 50">
            <a:extLst>
              <a:ext uri="{FF2B5EF4-FFF2-40B4-BE49-F238E27FC236}">
                <a16:creationId xmlns="" xmlns:a16="http://schemas.microsoft.com/office/drawing/2014/main" id="{7CE69F75-D0A8-46B4-A7EF-31E7FF942E1B}"/>
              </a:ext>
            </a:extLst>
          </p:cNvPr>
          <p:cNvSpPr/>
          <p:nvPr/>
        </p:nvSpPr>
        <p:spPr>
          <a:xfrm>
            <a:off x="9242747" y="372035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52" name="Rectangle 51">
            <a:extLst>
              <a:ext uri="{FF2B5EF4-FFF2-40B4-BE49-F238E27FC236}">
                <a16:creationId xmlns="" xmlns:a16="http://schemas.microsoft.com/office/drawing/2014/main" id="{4FABD88A-ABE8-4349-A394-399B8E44A547}"/>
              </a:ext>
            </a:extLst>
          </p:cNvPr>
          <p:cNvSpPr/>
          <p:nvPr/>
        </p:nvSpPr>
        <p:spPr>
          <a:xfrm>
            <a:off x="9499323" y="740716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53" name="Rectangle 52">
            <a:extLst>
              <a:ext uri="{FF2B5EF4-FFF2-40B4-BE49-F238E27FC236}">
                <a16:creationId xmlns="" xmlns:a16="http://schemas.microsoft.com/office/drawing/2014/main" id="{877533D8-8B64-479A-9B22-F4E17DB025CF}"/>
              </a:ext>
            </a:extLst>
          </p:cNvPr>
          <p:cNvSpPr/>
          <p:nvPr/>
        </p:nvSpPr>
        <p:spPr>
          <a:xfrm>
            <a:off x="9453037" y="11038477"/>
            <a:ext cx="1097294" cy="1415764"/>
          </a:xfrm>
          <a:prstGeom prst="rect">
            <a:avLst/>
          </a:prstGeom>
        </p:spPr>
        <p:txBody>
          <a:bodyPr wrap="squar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grpSp>
        <p:nvGrpSpPr>
          <p:cNvPr id="54" name="Group 53">
            <a:extLst>
              <a:ext uri="{FF2B5EF4-FFF2-40B4-BE49-F238E27FC236}">
                <a16:creationId xmlns="" xmlns:a16="http://schemas.microsoft.com/office/drawing/2014/main" id="{7A128ED0-1B6E-4285-8361-4E7348969230}"/>
              </a:ext>
            </a:extLst>
          </p:cNvPr>
          <p:cNvGrpSpPr/>
          <p:nvPr/>
        </p:nvGrpSpPr>
        <p:grpSpPr>
          <a:xfrm>
            <a:off x="13712521" y="3640675"/>
            <a:ext cx="1029278" cy="1323439"/>
            <a:chOff x="5897218" y="1199099"/>
            <a:chExt cx="514638" cy="661713"/>
          </a:xfrm>
        </p:grpSpPr>
        <p:sp>
          <p:nvSpPr>
            <p:cNvPr id="55" name="Oval 54">
              <a:extLst>
                <a:ext uri="{FF2B5EF4-FFF2-40B4-BE49-F238E27FC236}">
                  <a16:creationId xmlns="" xmlns:a16="http://schemas.microsoft.com/office/drawing/2014/main" id="{41C7F3A6-0300-4B72-8C03-89351D545EFB}"/>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56" name="TextBox 55">
              <a:extLst>
                <a:ext uri="{FF2B5EF4-FFF2-40B4-BE49-F238E27FC236}">
                  <a16:creationId xmlns="" xmlns:a16="http://schemas.microsoft.com/office/drawing/2014/main" id="{E7868669-D264-4BF4-BA92-102D6A731FBA}"/>
                </a:ext>
              </a:extLst>
            </p:cNvPr>
            <p:cNvSpPr txBox="1"/>
            <p:nvPr/>
          </p:nvSpPr>
          <p:spPr>
            <a:xfrm>
              <a:off x="5908273" y="1199099"/>
              <a:ext cx="503583" cy="661713"/>
            </a:xfrm>
            <a:prstGeom prst="rect">
              <a:avLst/>
            </a:prstGeom>
            <a:noFill/>
          </p:spPr>
          <p:txBody>
            <a:bodyPr wrap="square" rtlCol="0">
              <a:spAutoFit/>
            </a:bodyPr>
            <a:lstStyle/>
            <a:p>
              <a:pPr defTabSz="1828482"/>
              <a:r>
                <a:rPr lang="en-US" sz="8000" b="1" kern="0">
                  <a:solidFill>
                    <a:srgbClr val="0000CC"/>
                  </a:solidFill>
                  <a:latin typeface="Vapada"/>
                </a:rPr>
                <a:t>A</a:t>
              </a:r>
            </a:p>
          </p:txBody>
        </p:sp>
      </p:grpSp>
      <p:grpSp>
        <p:nvGrpSpPr>
          <p:cNvPr id="57" name="Group 56">
            <a:extLst>
              <a:ext uri="{FF2B5EF4-FFF2-40B4-BE49-F238E27FC236}">
                <a16:creationId xmlns="" xmlns:a16="http://schemas.microsoft.com/office/drawing/2014/main" id="{BF3444EF-0905-49ED-8713-38DA1C498D1B}"/>
              </a:ext>
            </a:extLst>
          </p:cNvPr>
          <p:cNvGrpSpPr/>
          <p:nvPr/>
        </p:nvGrpSpPr>
        <p:grpSpPr>
          <a:xfrm>
            <a:off x="13716013" y="7332777"/>
            <a:ext cx="1051410" cy="1323439"/>
            <a:chOff x="5897218" y="1221445"/>
            <a:chExt cx="525705" cy="661713"/>
          </a:xfrm>
        </p:grpSpPr>
        <p:sp>
          <p:nvSpPr>
            <p:cNvPr id="58" name="Oval 57">
              <a:extLst>
                <a:ext uri="{FF2B5EF4-FFF2-40B4-BE49-F238E27FC236}">
                  <a16:creationId xmlns="" xmlns:a16="http://schemas.microsoft.com/office/drawing/2014/main" id="{A3413BEF-8090-46CE-95CE-ACD5FE983E85}"/>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59" name="TextBox 58">
              <a:extLst>
                <a:ext uri="{FF2B5EF4-FFF2-40B4-BE49-F238E27FC236}">
                  <a16:creationId xmlns="" xmlns:a16="http://schemas.microsoft.com/office/drawing/2014/main" id="{043BA417-B817-4E43-96EF-47505C07FA63}"/>
                </a:ext>
              </a:extLst>
            </p:cNvPr>
            <p:cNvSpPr txBox="1"/>
            <p:nvPr/>
          </p:nvSpPr>
          <p:spPr>
            <a:xfrm>
              <a:off x="5919341" y="1221445"/>
              <a:ext cx="503582" cy="661713"/>
            </a:xfrm>
            <a:prstGeom prst="rect">
              <a:avLst/>
            </a:prstGeom>
            <a:noFill/>
          </p:spPr>
          <p:txBody>
            <a:bodyPr wrap="square" rtlCol="0">
              <a:spAutoFit/>
            </a:bodyPr>
            <a:lstStyle/>
            <a:p>
              <a:pPr defTabSz="1828482"/>
              <a:r>
                <a:rPr lang="en-US" sz="8000" b="1" kern="0">
                  <a:solidFill>
                    <a:srgbClr val="0000CC"/>
                  </a:solidFill>
                  <a:latin typeface="Vapada"/>
                </a:rPr>
                <a:t>B</a:t>
              </a:r>
            </a:p>
          </p:txBody>
        </p:sp>
      </p:grpSp>
      <p:grpSp>
        <p:nvGrpSpPr>
          <p:cNvPr id="60" name="Group 59">
            <a:extLst>
              <a:ext uri="{FF2B5EF4-FFF2-40B4-BE49-F238E27FC236}">
                <a16:creationId xmlns="" xmlns:a16="http://schemas.microsoft.com/office/drawing/2014/main" id="{93B37D46-3224-450B-9070-36E7B3A4E243}"/>
              </a:ext>
            </a:extLst>
          </p:cNvPr>
          <p:cNvGrpSpPr/>
          <p:nvPr/>
        </p:nvGrpSpPr>
        <p:grpSpPr>
          <a:xfrm>
            <a:off x="13687333" y="10921479"/>
            <a:ext cx="1017406" cy="1323439"/>
            <a:chOff x="5897218" y="1195466"/>
            <a:chExt cx="508702" cy="661713"/>
          </a:xfrm>
        </p:grpSpPr>
        <p:sp>
          <p:nvSpPr>
            <p:cNvPr id="61" name="Oval 60">
              <a:extLst>
                <a:ext uri="{FF2B5EF4-FFF2-40B4-BE49-F238E27FC236}">
                  <a16:creationId xmlns="" xmlns:a16="http://schemas.microsoft.com/office/drawing/2014/main" id="{E4627EA6-213A-4CDE-8A21-DED4569F46D4}"/>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62" name="TextBox 61">
              <a:extLst>
                <a:ext uri="{FF2B5EF4-FFF2-40B4-BE49-F238E27FC236}">
                  <a16:creationId xmlns="" xmlns:a16="http://schemas.microsoft.com/office/drawing/2014/main" id="{537A38C4-5B90-4BCC-8A47-BE23EC9358E4}"/>
                </a:ext>
              </a:extLst>
            </p:cNvPr>
            <p:cNvSpPr txBox="1"/>
            <p:nvPr/>
          </p:nvSpPr>
          <p:spPr>
            <a:xfrm>
              <a:off x="5902338" y="1195466"/>
              <a:ext cx="503582" cy="661713"/>
            </a:xfrm>
            <a:prstGeom prst="rect">
              <a:avLst/>
            </a:prstGeom>
            <a:noFill/>
          </p:spPr>
          <p:txBody>
            <a:bodyPr wrap="square" rtlCol="0">
              <a:spAutoFit/>
            </a:bodyPr>
            <a:lstStyle/>
            <a:p>
              <a:pPr defTabSz="1828482"/>
              <a:r>
                <a:rPr lang="en-US" sz="8000" b="1" kern="0">
                  <a:solidFill>
                    <a:srgbClr val="0000CC"/>
                  </a:solidFill>
                  <a:latin typeface="Vapada"/>
                </a:rPr>
                <a:t>C</a:t>
              </a:r>
            </a:p>
          </p:txBody>
        </p:sp>
      </p:grpSp>
      <p:sp>
        <p:nvSpPr>
          <p:cNvPr id="63" name="Text Box 12">
            <a:extLst>
              <a:ext uri="{FF2B5EF4-FFF2-40B4-BE49-F238E27FC236}">
                <a16:creationId xmlns="" xmlns:a16="http://schemas.microsoft.com/office/drawing/2014/main" id="{3323EF6A-7A66-46C6-AC74-FABC89599BE3}"/>
              </a:ext>
            </a:extLst>
          </p:cNvPr>
          <p:cNvSpPr txBox="1">
            <a:spLocks noChangeArrowheads="1"/>
          </p:cNvSpPr>
          <p:nvPr/>
        </p:nvSpPr>
        <p:spPr bwMode="auto">
          <a:xfrm>
            <a:off x="5588792" y="1974301"/>
            <a:ext cx="12741680" cy="1169543"/>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6400" b="1" kern="0">
                <a:solidFill>
                  <a:srgbClr val="0000FF"/>
                </a:solidFill>
                <a:effectLst>
                  <a:outerShdw blurRad="38100" dist="38100" dir="2700000" algn="tl">
                    <a:srgbClr val="C0C0C0"/>
                  </a:outerShdw>
                </a:effectLst>
                <a:latin typeface="Times New Roman" pitchFamily="18" charset="0"/>
              </a:rPr>
              <a:t>Cho tập A gồm </a:t>
            </a:r>
            <a:r>
              <a:rPr lang="en-US" altLang="en-US" sz="6400" b="1" kern="0">
                <a:solidFill>
                  <a:srgbClr val="FF0000"/>
                </a:solidFill>
                <a:effectLst>
                  <a:outerShdw blurRad="38100" dist="38100" dir="2700000" algn="tl">
                    <a:srgbClr val="C0C0C0"/>
                  </a:outerShdw>
                </a:effectLst>
                <a:latin typeface="Times New Roman" pitchFamily="18" charset="0"/>
              </a:rPr>
              <a:t>n</a:t>
            </a:r>
            <a:r>
              <a:rPr lang="en-US" altLang="en-US" sz="6400" b="1" kern="0">
                <a:solidFill>
                  <a:srgbClr val="0000FF"/>
                </a:solidFill>
                <a:effectLst>
                  <a:outerShdw blurRad="38100" dist="38100" dir="2700000" algn="tl">
                    <a:srgbClr val="C0C0C0"/>
                  </a:outerShdw>
                </a:effectLst>
                <a:latin typeface="Times New Roman" pitchFamily="18" charset="0"/>
              </a:rPr>
              <a:t> phần tử</a:t>
            </a:r>
          </a:p>
        </p:txBody>
      </p:sp>
      <p:cxnSp>
        <p:nvCxnSpPr>
          <p:cNvPr id="64" name="Straight Arrow Connector 63">
            <a:extLst>
              <a:ext uri="{FF2B5EF4-FFF2-40B4-BE49-F238E27FC236}">
                <a16:creationId xmlns="" xmlns:a16="http://schemas.microsoft.com/office/drawing/2014/main" id="{AFFA2948-40D1-49C4-BCA0-2F89AF4657F1}"/>
              </a:ext>
            </a:extLst>
          </p:cNvPr>
          <p:cNvCxnSpPr>
            <a:cxnSpLocks/>
          </p:cNvCxnSpPr>
          <p:nvPr/>
        </p:nvCxnSpPr>
        <p:spPr>
          <a:xfrm>
            <a:off x="10176435" y="4679227"/>
            <a:ext cx="3536086" cy="6611606"/>
          </a:xfrm>
          <a:prstGeom prst="straightConnector1">
            <a:avLst/>
          </a:prstGeom>
          <a:noFill/>
          <a:ln w="28575" cap="flat" cmpd="sng" algn="ctr">
            <a:solidFill>
              <a:srgbClr val="0000CC"/>
            </a:solidFill>
            <a:prstDash val="solid"/>
            <a:miter lim="800000"/>
            <a:headEnd type="triangle"/>
            <a:tailEnd type="triangle"/>
          </a:ln>
          <a:effectLst/>
        </p:spPr>
      </p:cxnSp>
      <p:cxnSp>
        <p:nvCxnSpPr>
          <p:cNvPr id="65" name="Straight Arrow Connector 64">
            <a:extLst>
              <a:ext uri="{FF2B5EF4-FFF2-40B4-BE49-F238E27FC236}">
                <a16:creationId xmlns="" xmlns:a16="http://schemas.microsoft.com/office/drawing/2014/main" id="{F0CF7811-DB0E-4029-BFDC-77B20086BAEA}"/>
              </a:ext>
            </a:extLst>
          </p:cNvPr>
          <p:cNvCxnSpPr>
            <a:cxnSpLocks/>
          </p:cNvCxnSpPr>
          <p:nvPr/>
        </p:nvCxnSpPr>
        <p:spPr>
          <a:xfrm flipH="1">
            <a:off x="10550312" y="4704411"/>
            <a:ext cx="3116672" cy="3464674"/>
          </a:xfrm>
          <a:prstGeom prst="straightConnector1">
            <a:avLst/>
          </a:prstGeom>
          <a:noFill/>
          <a:ln w="28575" cap="flat" cmpd="sng" algn="ctr">
            <a:solidFill>
              <a:srgbClr val="0000CC"/>
            </a:solidFill>
            <a:prstDash val="solid"/>
            <a:miter lim="800000"/>
            <a:headEnd type="triangle"/>
            <a:tailEnd type="triangle"/>
          </a:ln>
          <a:effectLst/>
        </p:spPr>
      </p:cxnSp>
      <p:cxnSp>
        <p:nvCxnSpPr>
          <p:cNvPr id="66" name="Straight Arrow Connector 65">
            <a:extLst>
              <a:ext uri="{FF2B5EF4-FFF2-40B4-BE49-F238E27FC236}">
                <a16:creationId xmlns="" xmlns:a16="http://schemas.microsoft.com/office/drawing/2014/main" id="{426D148C-45FD-449F-85E7-D8A048CC83DC}"/>
              </a:ext>
            </a:extLst>
          </p:cNvPr>
          <p:cNvCxnSpPr>
            <a:cxnSpLocks/>
          </p:cNvCxnSpPr>
          <p:nvPr/>
        </p:nvCxnSpPr>
        <p:spPr>
          <a:xfrm flipH="1">
            <a:off x="10617973" y="8350759"/>
            <a:ext cx="3116674" cy="3143102"/>
          </a:xfrm>
          <a:prstGeom prst="straightConnector1">
            <a:avLst/>
          </a:prstGeom>
          <a:noFill/>
          <a:ln w="28575" cap="flat" cmpd="sng" algn="ctr">
            <a:solidFill>
              <a:srgbClr val="0000CC"/>
            </a:solidFill>
            <a:prstDash val="solid"/>
            <a:miter lim="800000"/>
            <a:headEnd type="triangle"/>
            <a:tailEnd type="triangle"/>
          </a:ln>
          <a:effectLst/>
        </p:spPr>
      </p:cxnSp>
      <p:sp>
        <p:nvSpPr>
          <p:cNvPr id="67" name="Text Box 15">
            <a:extLst>
              <a:ext uri="{FF2B5EF4-FFF2-40B4-BE49-F238E27FC236}">
                <a16:creationId xmlns="" xmlns:a16="http://schemas.microsoft.com/office/drawing/2014/main" id="{73A0FC44-BD63-4A47-80DE-3DCB153A9594}"/>
              </a:ext>
            </a:extLst>
          </p:cNvPr>
          <p:cNvSpPr txBox="1">
            <a:spLocks noChangeArrowheads="1"/>
          </p:cNvSpPr>
          <p:nvPr/>
        </p:nvSpPr>
        <p:spPr bwMode="auto">
          <a:xfrm>
            <a:off x="880233" y="3551525"/>
            <a:ext cx="855979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kern="0">
                <a:solidFill>
                  <a:srgbClr val="0000CC"/>
                </a:solidFill>
                <a:effectLst>
                  <a:outerShdw blurRad="38100" dist="38100" dir="2700000" algn="tl">
                    <a:srgbClr val="C0C0C0"/>
                  </a:outerShdw>
                </a:effectLst>
                <a:latin typeface="Times New Roman" pitchFamily="18" charset="0"/>
              </a:rPr>
              <a:t>sắp </a:t>
            </a:r>
            <a:r>
              <a:rPr lang="en-US" altLang="en-US" sz="5600" b="1" kern="0" err="1">
                <a:solidFill>
                  <a:srgbClr val="0000CC"/>
                </a:solidFill>
                <a:effectLst>
                  <a:outerShdw blurRad="38100" dist="38100" dir="2700000" algn="tl">
                    <a:srgbClr val="C0C0C0"/>
                  </a:outerShdw>
                </a:effectLst>
                <a:latin typeface="Times New Roman" pitchFamily="18" charset="0"/>
              </a:rPr>
              <a:t>thứ</a:t>
            </a:r>
            <a:r>
              <a:rPr lang="en-US" altLang="en-US" sz="5600" b="1" kern="0">
                <a:solidFill>
                  <a:srgbClr val="0000CC"/>
                </a:solidFill>
                <a:effectLst>
                  <a:outerShdw blurRad="38100" dist="38100" dir="2700000" algn="tl">
                    <a:srgbClr val="C0C0C0"/>
                  </a:outerShdw>
                </a:effectLst>
                <a:latin typeface="Times New Roman" pitchFamily="18" charset="0"/>
              </a:rPr>
              <a:t> tự n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68" name="Text Box 17">
            <a:extLst>
              <a:ext uri="{FF2B5EF4-FFF2-40B4-BE49-F238E27FC236}">
                <a16:creationId xmlns="" xmlns:a16="http://schemas.microsoft.com/office/drawing/2014/main" id="{C3A8429B-CCAC-4211-A44D-394D11AEA487}"/>
              </a:ext>
            </a:extLst>
          </p:cNvPr>
          <p:cNvSpPr txBox="1">
            <a:spLocks noChangeArrowheads="1"/>
          </p:cNvSpPr>
          <p:nvPr/>
        </p:nvSpPr>
        <p:spPr bwMode="auto">
          <a:xfrm>
            <a:off x="880233" y="6794265"/>
            <a:ext cx="8780682" cy="2769981"/>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 là</a:t>
            </a:r>
          </a:p>
        </p:txBody>
      </p:sp>
      <p:sp>
        <p:nvSpPr>
          <p:cNvPr id="69" name="Text Box 19">
            <a:extLst>
              <a:ext uri="{FF2B5EF4-FFF2-40B4-BE49-F238E27FC236}">
                <a16:creationId xmlns="" xmlns:a16="http://schemas.microsoft.com/office/drawing/2014/main" id="{78616820-A35A-4AAF-AF78-71E3BD302B76}"/>
              </a:ext>
            </a:extLst>
          </p:cNvPr>
          <p:cNvSpPr txBox="1">
            <a:spLocks noChangeArrowheads="1"/>
          </p:cNvSpPr>
          <p:nvPr/>
        </p:nvSpPr>
        <p:spPr bwMode="auto">
          <a:xfrm>
            <a:off x="811473" y="11026292"/>
            <a:ext cx="878068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kern="0">
                <a:solidFill>
                  <a:srgbClr val="0000CC"/>
                </a:solidFill>
                <a:effectLst>
                  <a:outerShdw blurRad="38100" dist="38100" dir="2700000" algn="tl">
                    <a:srgbClr val="C0C0C0"/>
                  </a:outerShdw>
                </a:effectLst>
                <a:latin typeface="Times New Roman" pitchFamily="18" charset="0"/>
              </a:rPr>
              <a:t>tập con gồm k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p>
        </p:txBody>
      </p:sp>
      <p:graphicFrame>
        <p:nvGraphicFramePr>
          <p:cNvPr id="71" name="Object 70">
            <a:extLst>
              <a:ext uri="{FF2B5EF4-FFF2-40B4-BE49-F238E27FC236}">
                <a16:creationId xmlns="" xmlns:a16="http://schemas.microsoft.com/office/drawing/2014/main" id="{526A0D39-18CD-4036-8025-31D35E3746E2}"/>
              </a:ext>
            </a:extLst>
          </p:cNvPr>
          <p:cNvGraphicFramePr>
            <a:graphicFrameLocks noChangeAspect="1"/>
          </p:cNvGraphicFramePr>
          <p:nvPr/>
        </p:nvGraphicFramePr>
        <p:xfrm>
          <a:off x="14838337" y="2013323"/>
          <a:ext cx="2800130" cy="1161142"/>
        </p:xfrm>
        <a:graphic>
          <a:graphicData uri="http://schemas.openxmlformats.org/presentationml/2006/ole">
            <mc:AlternateContent xmlns:mc="http://schemas.openxmlformats.org/markup-compatibility/2006">
              <mc:Choice xmlns:v="urn:schemas-microsoft-com:vml" Requires="v">
                <p:oleObj spid="_x0000_s35847" name="Equation" r:id="rId4" imgW="444307" imgH="190417" progId="Equation.DSMT4">
                  <p:embed/>
                </p:oleObj>
              </mc:Choice>
              <mc:Fallback>
                <p:oleObj name="Equation" r:id="rId4" imgW="444307" imgH="19041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38337" y="2013323"/>
                        <a:ext cx="2800130" cy="1161142"/>
                      </a:xfrm>
                      <a:prstGeom prst="rect">
                        <a:avLst/>
                      </a:prstGeom>
                      <a:noFill/>
                    </p:spPr>
                  </p:pic>
                </p:oleObj>
              </mc:Fallback>
            </mc:AlternateContent>
          </a:graphicData>
        </a:graphic>
      </p:graphicFrame>
      <p:sp>
        <p:nvSpPr>
          <p:cNvPr id="2" name="Right Arrow 1">
            <a:hlinkClick r:id="rId6" action="ppaction://hlinksldjump"/>
          </p:cNvPr>
          <p:cNvSpPr/>
          <p:nvPr/>
        </p:nvSpPr>
        <p:spPr>
          <a:xfrm>
            <a:off x="22824379" y="12454232"/>
            <a:ext cx="926278" cy="893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82852" tIns="91436" rIns="182852" bIns="91436" rtlCol="0" anchor="ctr"/>
          <a:lstStyle/>
          <a:p>
            <a:pPr algn="ctr" defTabSz="1828482"/>
            <a:endParaRPr lang="en-US" sz="3800">
              <a:solidFill>
                <a:prstClr val="white"/>
              </a:solidFill>
            </a:endParaRPr>
          </a:p>
        </p:txBody>
      </p:sp>
      <p:pic>
        <p:nvPicPr>
          <p:cNvPr id="33" name="Picture 2">
            <a:extLst>
              <a:ext uri="{FF2B5EF4-FFF2-40B4-BE49-F238E27FC236}">
                <a16:creationId xmlns="" xmlns:a16="http://schemas.microsoft.com/office/drawing/2014/main" id="{BA263A6E-8942-4969-B34C-E9163B8857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233" y="1974301"/>
            <a:ext cx="4016554"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7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8"/>
          <p:cNvSpPr>
            <a:spLocks noChangeAspect="1" noChangeArrowheads="1" noTextEdit="1"/>
          </p:cNvSpPr>
          <p:nvPr/>
        </p:nvSpPr>
        <p:spPr bwMode="gray">
          <a:xfrm flipH="1">
            <a:off x="13247627" y="681673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34" name="AutoShape 8"/>
          <p:cNvSpPr>
            <a:spLocks noChangeAspect="1" noChangeArrowheads="1" noTextEdit="1"/>
          </p:cNvSpPr>
          <p:nvPr/>
        </p:nvSpPr>
        <p:spPr bwMode="gray">
          <a:xfrm flipH="1">
            <a:off x="12962627" y="6982990"/>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86" name="AutoShape 8"/>
          <p:cNvSpPr>
            <a:spLocks noChangeAspect="1" noChangeArrowheads="1" noTextEdit="1"/>
          </p:cNvSpPr>
          <p:nvPr/>
        </p:nvSpPr>
        <p:spPr bwMode="gray">
          <a:xfrm flipH="1">
            <a:off x="12731137" y="7252072"/>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828800">
              <a:defRPr/>
            </a:pPr>
            <a:endParaRPr lang="en-US" sz="5600" kern="0">
              <a:solidFill>
                <a:sysClr val="windowText" lastClr="000000"/>
              </a:solidFill>
            </a:endParaRPr>
          </a:p>
        </p:txBody>
      </p:sp>
      <p:grpSp>
        <p:nvGrpSpPr>
          <p:cNvPr id="144" name="Group 10"/>
          <p:cNvGrpSpPr>
            <a:grpSpLocks/>
          </p:cNvGrpSpPr>
          <p:nvPr/>
        </p:nvGrpSpPr>
        <p:grpSpPr bwMode="auto">
          <a:xfrm>
            <a:off x="4587290" y="1515127"/>
            <a:ext cx="14589780" cy="1122038"/>
            <a:chOff x="1997" y="1314"/>
            <a:chExt cx="1868" cy="845"/>
          </a:xfrm>
        </p:grpSpPr>
        <p:sp>
          <p:nvSpPr>
            <p:cNvPr id="145" name="Oval 13"/>
            <p:cNvSpPr>
              <a:spLocks noChangeArrowheads="1"/>
            </p:cNvSpPr>
            <p:nvPr/>
          </p:nvSpPr>
          <p:spPr bwMode="gray">
            <a:xfrm>
              <a:off x="1997" y="1404"/>
              <a:ext cx="1868" cy="671"/>
            </a:xfrm>
            <a:prstGeom prst="ellipse">
              <a:avLst/>
            </a:prstGeom>
            <a:gradFill rotWithShape="1">
              <a:gsLst>
                <a:gs pos="0">
                  <a:srgbClr val="0563C1">
                    <a:gamma/>
                    <a:tint val="44314"/>
                    <a:invGamma/>
                  </a:srgbClr>
                </a:gs>
                <a:gs pos="100000">
                  <a:srgbClr val="0563C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defRPr/>
              </a:pPr>
              <a:endParaRPr lang="en-US" sz="3600" kern="0">
                <a:solidFill>
                  <a:sysClr val="windowText" lastClr="000000"/>
                </a:solidFill>
              </a:endParaRPr>
            </a:p>
          </p:txBody>
        </p:sp>
        <p:sp>
          <p:nvSpPr>
            <p:cNvPr id="146" name="Oval 14"/>
            <p:cNvSpPr>
              <a:spLocks noChangeArrowheads="1"/>
            </p:cNvSpPr>
            <p:nvPr/>
          </p:nvSpPr>
          <p:spPr bwMode="gray">
            <a:xfrm>
              <a:off x="2086" y="1314"/>
              <a:ext cx="1691" cy="845"/>
            </a:xfrm>
            <a:prstGeom prst="ellipse">
              <a:avLst/>
            </a:prstGeom>
            <a:gradFill rotWithShape="1">
              <a:gsLst>
                <a:gs pos="0">
                  <a:srgbClr val="4472C4">
                    <a:gamma/>
                    <a:shade val="46275"/>
                    <a:invGamma/>
                  </a:srgbClr>
                </a:gs>
                <a:gs pos="100000">
                  <a:srgbClr val="4472C4"/>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7" name="Oval 15"/>
            <p:cNvSpPr>
              <a:spLocks noChangeArrowheads="1"/>
            </p:cNvSpPr>
            <p:nvPr/>
          </p:nvSpPr>
          <p:spPr bwMode="gray">
            <a:xfrm>
              <a:off x="2108" y="1319"/>
              <a:ext cx="1650" cy="824"/>
            </a:xfrm>
            <a:prstGeom prst="ellipse">
              <a:avLst/>
            </a:prstGeom>
            <a:gradFill rotWithShape="1">
              <a:gsLst>
                <a:gs pos="0">
                  <a:srgbClr val="4472C4">
                    <a:alpha val="0"/>
                  </a:srgbClr>
                </a:gs>
                <a:gs pos="100000">
                  <a:srgbClr val="4472C4">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8" name="Oval 16"/>
            <p:cNvSpPr>
              <a:spLocks noChangeArrowheads="1"/>
            </p:cNvSpPr>
            <p:nvPr/>
          </p:nvSpPr>
          <p:spPr bwMode="gray">
            <a:xfrm>
              <a:off x="2125" y="1327"/>
              <a:ext cx="1570" cy="770"/>
            </a:xfrm>
            <a:prstGeom prst="ellipse">
              <a:avLst/>
            </a:prstGeom>
            <a:gradFill rotWithShape="1">
              <a:gsLst>
                <a:gs pos="0">
                  <a:srgbClr val="4472C4">
                    <a:gamma/>
                    <a:shade val="79216"/>
                    <a:invGamma/>
                  </a:srgbClr>
                </a:gs>
                <a:gs pos="100000">
                  <a:srgbClr val="4472C4">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49" name="Oval 17"/>
            <p:cNvSpPr>
              <a:spLocks noChangeArrowheads="1"/>
            </p:cNvSpPr>
            <p:nvPr/>
          </p:nvSpPr>
          <p:spPr bwMode="gray">
            <a:xfrm>
              <a:off x="2208" y="1344"/>
              <a:ext cx="1382" cy="624"/>
            </a:xfrm>
            <a:prstGeom prst="ellipse">
              <a:avLst/>
            </a:prstGeom>
            <a:solidFill>
              <a:srgbClr val="FFC000">
                <a:lumMod val="20000"/>
                <a:lumOff val="8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grpSp>
      <p:sp>
        <p:nvSpPr>
          <p:cNvPr id="150" name="Line 14">
            <a:extLst>
              <a:ext uri="{FF2B5EF4-FFF2-40B4-BE49-F238E27FC236}">
                <a16:creationId xmlns="" xmlns:a16="http://schemas.microsoft.com/office/drawing/2014/main" id="{BC38D7E9-1391-4C84-B6FB-47701FD1B4F3}"/>
              </a:ext>
            </a:extLst>
          </p:cNvPr>
          <p:cNvSpPr>
            <a:spLocks noChangeShapeType="1"/>
          </p:cNvSpPr>
          <p:nvPr/>
        </p:nvSpPr>
        <p:spPr bwMode="auto">
          <a:xfrm>
            <a:off x="4075586" y="6632915"/>
            <a:ext cx="0" cy="138251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1" name="Text Box 15">
            <a:extLst>
              <a:ext uri="{FF2B5EF4-FFF2-40B4-BE49-F238E27FC236}">
                <a16:creationId xmlns="" xmlns:a16="http://schemas.microsoft.com/office/drawing/2014/main" id="{7CB499C1-DF9C-4E2F-9D5D-DF34967D74EB}"/>
              </a:ext>
            </a:extLst>
          </p:cNvPr>
          <p:cNvSpPr txBox="1">
            <a:spLocks noChangeArrowheads="1"/>
          </p:cNvSpPr>
          <p:nvPr/>
        </p:nvSpPr>
        <p:spPr bwMode="auto">
          <a:xfrm>
            <a:off x="540276" y="4597899"/>
            <a:ext cx="7361060"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i="1" u="sng" kern="0">
                <a:solidFill>
                  <a:srgbClr val="0000CC"/>
                </a:solidFill>
                <a:effectLst>
                  <a:outerShdw blurRad="38100" dist="38100" dir="2700000" algn="tl">
                    <a:srgbClr val="C0C0C0"/>
                  </a:outerShdw>
                </a:effectLst>
                <a:latin typeface="Times New Roman" pitchFamily="18" charset="0"/>
              </a:rPr>
              <a:t>sắp </a:t>
            </a:r>
            <a:r>
              <a:rPr lang="en-US" altLang="en-US" sz="5600" b="1" i="1" u="sng" kern="0" err="1">
                <a:solidFill>
                  <a:srgbClr val="0000CC"/>
                </a:solidFill>
                <a:effectLst>
                  <a:outerShdw blurRad="38100" dist="38100" dir="2700000" algn="tl">
                    <a:srgbClr val="C0C0C0"/>
                  </a:outerShdw>
                </a:effectLst>
                <a:latin typeface="Times New Roman" pitchFamily="18" charset="0"/>
              </a:rPr>
              <a:t>thứ</a:t>
            </a:r>
            <a:r>
              <a:rPr lang="en-US" altLang="en-US" sz="5600" b="1" i="1" u="sng" kern="0">
                <a:solidFill>
                  <a:srgbClr val="0000CC"/>
                </a:solidFill>
                <a:effectLst>
                  <a:outerShdw blurRad="38100" dist="38100" dir="2700000" algn="tl">
                    <a:srgbClr val="C0C0C0"/>
                  </a:outerShdw>
                </a:effectLst>
                <a:latin typeface="Times New Roman" pitchFamily="18" charset="0"/>
              </a:rPr>
              <a:t> tự n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152" name="Line 16">
            <a:extLst>
              <a:ext uri="{FF2B5EF4-FFF2-40B4-BE49-F238E27FC236}">
                <a16:creationId xmlns="" xmlns:a16="http://schemas.microsoft.com/office/drawing/2014/main" id="{12E0DE3D-9046-40CB-8DD8-94F9EF57FB80}"/>
              </a:ext>
            </a:extLst>
          </p:cNvPr>
          <p:cNvSpPr>
            <a:spLocks noChangeShapeType="1"/>
          </p:cNvSpPr>
          <p:nvPr/>
        </p:nvSpPr>
        <p:spPr bwMode="auto">
          <a:xfrm flipH="1">
            <a:off x="11361336" y="7498180"/>
            <a:ext cx="0" cy="53871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3" name="Text Box 17">
            <a:extLst>
              <a:ext uri="{FF2B5EF4-FFF2-40B4-BE49-F238E27FC236}">
                <a16:creationId xmlns="" xmlns:a16="http://schemas.microsoft.com/office/drawing/2014/main" id="{1BDA4CD3-01AD-405B-992D-73E5A47F358F}"/>
              </a:ext>
            </a:extLst>
          </p:cNvPr>
          <p:cNvSpPr txBox="1">
            <a:spLocks noChangeArrowheads="1"/>
          </p:cNvSpPr>
          <p:nvPr/>
        </p:nvSpPr>
        <p:spPr bwMode="auto">
          <a:xfrm>
            <a:off x="8459247" y="4558433"/>
            <a:ext cx="8780682" cy="2677656"/>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i="1" u="sng"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a:t>
            </a:r>
          </a:p>
        </p:txBody>
      </p:sp>
      <p:sp>
        <p:nvSpPr>
          <p:cNvPr id="154" name="Line 18">
            <a:extLst>
              <a:ext uri="{FF2B5EF4-FFF2-40B4-BE49-F238E27FC236}">
                <a16:creationId xmlns="" xmlns:a16="http://schemas.microsoft.com/office/drawing/2014/main" id="{66608C14-5699-43D7-87BD-4FBC767F261E}"/>
              </a:ext>
            </a:extLst>
          </p:cNvPr>
          <p:cNvSpPr>
            <a:spLocks noChangeShapeType="1"/>
          </p:cNvSpPr>
          <p:nvPr/>
        </p:nvSpPr>
        <p:spPr bwMode="auto">
          <a:xfrm flipH="1">
            <a:off x="19408014" y="6506112"/>
            <a:ext cx="0" cy="153078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55" name="Text Box 19">
            <a:extLst>
              <a:ext uri="{FF2B5EF4-FFF2-40B4-BE49-F238E27FC236}">
                <a16:creationId xmlns="" xmlns:a16="http://schemas.microsoft.com/office/drawing/2014/main" id="{8A84924B-53B9-4F0F-9A79-3C9C37185EB6}"/>
              </a:ext>
            </a:extLst>
          </p:cNvPr>
          <p:cNvSpPr txBox="1">
            <a:spLocks noChangeArrowheads="1"/>
          </p:cNvSpPr>
          <p:nvPr/>
        </p:nvSpPr>
        <p:spPr bwMode="auto">
          <a:xfrm>
            <a:off x="17797838" y="4533096"/>
            <a:ext cx="5852396"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i="1" u="sng" kern="0">
                <a:solidFill>
                  <a:srgbClr val="0000CC"/>
                </a:solidFill>
                <a:effectLst>
                  <a:outerShdw blurRad="38100" dist="38100" dir="2700000" algn="tl">
                    <a:srgbClr val="C0C0C0"/>
                  </a:outerShdw>
                </a:effectLst>
                <a:latin typeface="Times New Roman" pitchFamily="18" charset="0"/>
              </a:rPr>
              <a:t>tập con gồm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p>
        </p:txBody>
      </p:sp>
      <p:sp>
        <p:nvSpPr>
          <p:cNvPr id="156" name="Text Box 20">
            <a:extLst>
              <a:ext uri="{FF2B5EF4-FFF2-40B4-BE49-F238E27FC236}">
                <a16:creationId xmlns="" xmlns:a16="http://schemas.microsoft.com/office/drawing/2014/main" id="{E2DE4E09-003E-4B37-9BA1-FC129D58FBFD}"/>
              </a:ext>
            </a:extLst>
          </p:cNvPr>
          <p:cNvSpPr txBox="1">
            <a:spLocks noChangeArrowheads="1"/>
          </p:cNvSpPr>
          <p:nvPr/>
        </p:nvSpPr>
        <p:spPr bwMode="auto">
          <a:xfrm>
            <a:off x="1683502" y="7957820"/>
            <a:ext cx="4378328"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Hoán vị </a:t>
            </a:r>
          </a:p>
        </p:txBody>
      </p:sp>
      <p:sp>
        <p:nvSpPr>
          <p:cNvPr id="157" name="Text Box 21">
            <a:extLst>
              <a:ext uri="{FF2B5EF4-FFF2-40B4-BE49-F238E27FC236}">
                <a16:creationId xmlns="" xmlns:a16="http://schemas.microsoft.com/office/drawing/2014/main" id="{5C20AFAB-F8C8-4ABC-80AC-FCAFF0831FB2}"/>
              </a:ext>
            </a:extLst>
          </p:cNvPr>
          <p:cNvSpPr txBox="1">
            <a:spLocks noChangeArrowheads="1"/>
          </p:cNvSpPr>
          <p:nvPr/>
        </p:nvSpPr>
        <p:spPr bwMode="auto">
          <a:xfrm>
            <a:off x="7649663" y="7990144"/>
            <a:ext cx="786578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Chỉnh hợp chập k của n</a:t>
            </a:r>
          </a:p>
        </p:txBody>
      </p:sp>
      <p:sp>
        <p:nvSpPr>
          <p:cNvPr id="158" name="Text Box 24">
            <a:extLst>
              <a:ext uri="{FF2B5EF4-FFF2-40B4-BE49-F238E27FC236}">
                <a16:creationId xmlns="" xmlns:a16="http://schemas.microsoft.com/office/drawing/2014/main" id="{78734FAE-8E3A-4427-9896-4A0BF091E526}"/>
              </a:ext>
            </a:extLst>
          </p:cNvPr>
          <p:cNvSpPr txBox="1">
            <a:spLocks noChangeArrowheads="1"/>
          </p:cNvSpPr>
          <p:nvPr/>
        </p:nvSpPr>
        <p:spPr bwMode="auto">
          <a:xfrm>
            <a:off x="1533753" y="9855756"/>
            <a:ext cx="503582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hoán vị </a:t>
            </a:r>
          </a:p>
        </p:txBody>
      </p:sp>
      <p:sp>
        <p:nvSpPr>
          <p:cNvPr id="159" name="Text Box 26">
            <a:extLst>
              <a:ext uri="{FF2B5EF4-FFF2-40B4-BE49-F238E27FC236}">
                <a16:creationId xmlns="" xmlns:a16="http://schemas.microsoft.com/office/drawing/2014/main" id="{CD455277-F520-4796-B47D-B72FDF54F3FF}"/>
              </a:ext>
            </a:extLst>
          </p:cNvPr>
          <p:cNvSpPr txBox="1">
            <a:spLocks noChangeArrowheads="1"/>
          </p:cNvSpPr>
          <p:nvPr/>
        </p:nvSpPr>
        <p:spPr bwMode="auto">
          <a:xfrm>
            <a:off x="8727611" y="9776668"/>
            <a:ext cx="6011362"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chỉnh hợp </a:t>
            </a:r>
          </a:p>
        </p:txBody>
      </p:sp>
      <p:sp>
        <p:nvSpPr>
          <p:cNvPr id="160" name="Text Box 28">
            <a:extLst>
              <a:ext uri="{FF2B5EF4-FFF2-40B4-BE49-F238E27FC236}">
                <a16:creationId xmlns="" xmlns:a16="http://schemas.microsoft.com/office/drawing/2014/main" id="{FDF68BAC-674D-4856-9E84-9604F2475E08}"/>
              </a:ext>
            </a:extLst>
          </p:cNvPr>
          <p:cNvSpPr txBox="1">
            <a:spLocks noChangeArrowheads="1"/>
          </p:cNvSpPr>
          <p:nvPr/>
        </p:nvSpPr>
        <p:spPr bwMode="auto">
          <a:xfrm>
            <a:off x="17300447" y="9709126"/>
            <a:ext cx="493856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tổ hợp </a:t>
            </a:r>
          </a:p>
        </p:txBody>
      </p:sp>
      <p:graphicFrame>
        <p:nvGraphicFramePr>
          <p:cNvPr id="161" name="Object 29">
            <a:extLst>
              <a:ext uri="{FF2B5EF4-FFF2-40B4-BE49-F238E27FC236}">
                <a16:creationId xmlns="" xmlns:a16="http://schemas.microsoft.com/office/drawing/2014/main" id="{29F20CDF-472A-4016-BE8B-E1BD58A55FB5}"/>
              </a:ext>
            </a:extLst>
          </p:cNvPr>
          <p:cNvGraphicFramePr>
            <a:graphicFrameLocks noChangeAspect="1"/>
          </p:cNvGraphicFramePr>
          <p:nvPr/>
        </p:nvGraphicFramePr>
        <p:xfrm>
          <a:off x="8525507" y="11894316"/>
          <a:ext cx="6213474" cy="1882776"/>
        </p:xfrm>
        <a:graphic>
          <a:graphicData uri="http://schemas.openxmlformats.org/presentationml/2006/ole">
            <mc:AlternateContent xmlns:mc="http://schemas.openxmlformats.org/markup-compatibility/2006">
              <mc:Choice xmlns:v="urn:schemas-microsoft-com:vml" Requires="v">
                <p:oleObj spid="_x0000_s36881" name="Equation" r:id="rId4" imgW="1701720" imgH="431640" progId="Equation.DSMT4">
                  <p:embed/>
                </p:oleObj>
              </mc:Choice>
              <mc:Fallback>
                <p:oleObj name="Equation" r:id="rId4" imgW="1701720" imgH="431640" progId="Equation.DSMT4">
                  <p:embed/>
                  <p:pic>
                    <p:nvPicPr>
                      <p:cNvPr id="0" name=""/>
                      <p:cNvPicPr preferRelativeResize="0">
                        <a:picLocks noChangeAspect="1" noChangeArrowheads="1"/>
                      </p:cNvPicPr>
                      <p:nvPr/>
                    </p:nvPicPr>
                    <p:blipFill>
                      <a:blip r:embed="rId5"/>
                      <a:srcRect/>
                      <a:stretch>
                        <a:fillRect/>
                      </a:stretch>
                    </p:blipFill>
                    <p:spPr bwMode="auto">
                      <a:xfrm>
                        <a:off x="8525507" y="11894316"/>
                        <a:ext cx="6213474" cy="1882776"/>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162" name="Text Box 30">
            <a:extLst>
              <a:ext uri="{FF2B5EF4-FFF2-40B4-BE49-F238E27FC236}">
                <a16:creationId xmlns="" xmlns:a16="http://schemas.microsoft.com/office/drawing/2014/main" id="{7C09327D-017F-4BAF-B3A6-F44A566C24D3}"/>
              </a:ext>
            </a:extLst>
          </p:cNvPr>
          <p:cNvSpPr txBox="1">
            <a:spLocks noChangeArrowheads="1"/>
          </p:cNvSpPr>
          <p:nvPr/>
        </p:nvSpPr>
        <p:spPr bwMode="auto">
          <a:xfrm>
            <a:off x="2535079" y="11894316"/>
            <a:ext cx="2624154" cy="954107"/>
          </a:xfrm>
          <a:prstGeom prst="rect">
            <a:avLst/>
          </a:prstGeom>
          <a:solidFill>
            <a:srgbClr val="FFC000">
              <a:lumMod val="40000"/>
              <a:lumOff val="60000"/>
            </a:srgbClr>
          </a:solidFill>
          <a:ln w="38100" cmpd="dbl">
            <a:solidFill>
              <a:srgbClr val="FF0000"/>
            </a:solidFill>
            <a:miter lim="800000"/>
            <a:headEnd/>
            <a:tailEnd/>
          </a:ln>
          <a:effectLst>
            <a:outerShdw blurRad="57785" dist="33020" dir="3180000" algn="ctr">
              <a:srgbClr val="000000">
                <a:alpha val="30000"/>
              </a:srgbClr>
            </a:outerShdw>
          </a:effectLst>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kern="0">
                <a:solidFill>
                  <a:srgbClr val="0000FF"/>
                </a:solidFill>
                <a:latin typeface="Times New Roman" pitchFamily="18" charset="0"/>
              </a:rPr>
              <a:t>P</a:t>
            </a:r>
            <a:r>
              <a:rPr lang="en-US" altLang="en-US" sz="5600" kern="0" baseline="-25000">
                <a:solidFill>
                  <a:srgbClr val="0000FF"/>
                </a:solidFill>
                <a:latin typeface="Times New Roman" pitchFamily="18" charset="0"/>
              </a:rPr>
              <a:t>n </a:t>
            </a:r>
            <a:r>
              <a:rPr lang="en-US" altLang="en-US" sz="5600" kern="0">
                <a:solidFill>
                  <a:srgbClr val="0000FF"/>
                </a:solidFill>
                <a:latin typeface="Times New Roman" pitchFamily="18" charset="0"/>
              </a:rPr>
              <a:t>= n!</a:t>
            </a:r>
          </a:p>
        </p:txBody>
      </p:sp>
      <p:graphicFrame>
        <p:nvGraphicFramePr>
          <p:cNvPr id="163" name="Object 31">
            <a:extLst>
              <a:ext uri="{FF2B5EF4-FFF2-40B4-BE49-F238E27FC236}">
                <a16:creationId xmlns="" xmlns:a16="http://schemas.microsoft.com/office/drawing/2014/main" id="{301B1721-FEB1-4480-8CE1-714C041F6752}"/>
              </a:ext>
            </a:extLst>
          </p:cNvPr>
          <p:cNvGraphicFramePr>
            <a:graphicFrameLocks noChangeAspect="1"/>
          </p:cNvGraphicFramePr>
          <p:nvPr/>
        </p:nvGraphicFramePr>
        <p:xfrm>
          <a:off x="16071234" y="11716671"/>
          <a:ext cx="7010400" cy="1882774"/>
        </p:xfrm>
        <a:graphic>
          <a:graphicData uri="http://schemas.openxmlformats.org/presentationml/2006/ole">
            <mc:AlternateContent xmlns:mc="http://schemas.openxmlformats.org/markup-compatibility/2006">
              <mc:Choice xmlns:v="urn:schemas-microsoft-com:vml" Requires="v">
                <p:oleObj spid="_x0000_s36882" name="Equation" r:id="rId6" imgW="1879560" imgH="431640" progId="Equation.DSMT4">
                  <p:embed/>
                </p:oleObj>
              </mc:Choice>
              <mc:Fallback>
                <p:oleObj name="Equation" r:id="rId6" imgW="1879560" imgH="431640" progId="Equation.DSMT4">
                  <p:embed/>
                  <p:pic>
                    <p:nvPicPr>
                      <p:cNvPr id="0" name=""/>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71234" y="11716671"/>
                        <a:ext cx="7010400" cy="1882774"/>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164" name="Line 14">
            <a:extLst>
              <a:ext uri="{FF2B5EF4-FFF2-40B4-BE49-F238E27FC236}">
                <a16:creationId xmlns="" xmlns:a16="http://schemas.microsoft.com/office/drawing/2014/main" id="{13840BBC-5BAD-4590-8F6E-AD7EB4D128EB}"/>
              </a:ext>
            </a:extLst>
          </p:cNvPr>
          <p:cNvSpPr>
            <a:spLocks noChangeShapeType="1"/>
          </p:cNvSpPr>
          <p:nvPr/>
        </p:nvSpPr>
        <p:spPr bwMode="auto">
          <a:xfrm flipH="1">
            <a:off x="5201299" y="3838967"/>
            <a:ext cx="6160034" cy="632130"/>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5" name="Line 16">
            <a:extLst>
              <a:ext uri="{FF2B5EF4-FFF2-40B4-BE49-F238E27FC236}">
                <a16:creationId xmlns="" xmlns:a16="http://schemas.microsoft.com/office/drawing/2014/main" id="{9F0BDDDD-D9EF-4AB5-B8D4-40AA59D5C7E7}"/>
              </a:ext>
            </a:extLst>
          </p:cNvPr>
          <p:cNvSpPr>
            <a:spLocks noChangeShapeType="1"/>
          </p:cNvSpPr>
          <p:nvPr/>
        </p:nvSpPr>
        <p:spPr bwMode="auto">
          <a:xfrm>
            <a:off x="11395286" y="3814298"/>
            <a:ext cx="23568" cy="824924"/>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6" name="Line 16">
            <a:extLst>
              <a:ext uri="{FF2B5EF4-FFF2-40B4-BE49-F238E27FC236}">
                <a16:creationId xmlns="" xmlns:a16="http://schemas.microsoft.com/office/drawing/2014/main" id="{EFBBE66C-8981-4245-84AA-ED07CB2C4DFD}"/>
              </a:ext>
            </a:extLst>
          </p:cNvPr>
          <p:cNvSpPr>
            <a:spLocks noChangeShapeType="1"/>
          </p:cNvSpPr>
          <p:nvPr/>
        </p:nvSpPr>
        <p:spPr bwMode="auto">
          <a:xfrm>
            <a:off x="11466247" y="3854597"/>
            <a:ext cx="6780838" cy="55744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7" name="Text Box 21">
            <a:extLst>
              <a:ext uri="{FF2B5EF4-FFF2-40B4-BE49-F238E27FC236}">
                <a16:creationId xmlns="" xmlns:a16="http://schemas.microsoft.com/office/drawing/2014/main" id="{99E5B9FA-6D43-4139-A089-E57214EF3C74}"/>
              </a:ext>
            </a:extLst>
          </p:cNvPr>
          <p:cNvSpPr txBox="1">
            <a:spLocks noChangeArrowheads="1"/>
          </p:cNvSpPr>
          <p:nvPr/>
        </p:nvSpPr>
        <p:spPr bwMode="auto">
          <a:xfrm>
            <a:off x="16348013" y="8015428"/>
            <a:ext cx="751392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     Tổ hợp chập k của n</a:t>
            </a:r>
          </a:p>
        </p:txBody>
      </p:sp>
      <p:sp>
        <p:nvSpPr>
          <p:cNvPr id="168" name="Line 14">
            <a:extLst>
              <a:ext uri="{FF2B5EF4-FFF2-40B4-BE49-F238E27FC236}">
                <a16:creationId xmlns="" xmlns:a16="http://schemas.microsoft.com/office/drawing/2014/main" id="{D086EF20-FE29-4DB7-B751-35B584819B41}"/>
              </a:ext>
            </a:extLst>
          </p:cNvPr>
          <p:cNvSpPr>
            <a:spLocks noChangeShapeType="1"/>
          </p:cNvSpPr>
          <p:nvPr/>
        </p:nvSpPr>
        <p:spPr bwMode="auto">
          <a:xfrm>
            <a:off x="4065020" y="9011852"/>
            <a:ext cx="0" cy="792196"/>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9" name="Line 14">
            <a:extLst>
              <a:ext uri="{FF2B5EF4-FFF2-40B4-BE49-F238E27FC236}">
                <a16:creationId xmlns="" xmlns:a16="http://schemas.microsoft.com/office/drawing/2014/main" id="{76EB67DA-DE12-4171-A8DC-59CFABB639EC}"/>
              </a:ext>
            </a:extLst>
          </p:cNvPr>
          <p:cNvSpPr>
            <a:spLocks noChangeShapeType="1"/>
          </p:cNvSpPr>
          <p:nvPr/>
        </p:nvSpPr>
        <p:spPr bwMode="auto">
          <a:xfrm>
            <a:off x="4065020" y="1099206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0" name="Line 14">
            <a:extLst>
              <a:ext uri="{FF2B5EF4-FFF2-40B4-BE49-F238E27FC236}">
                <a16:creationId xmlns="" xmlns:a16="http://schemas.microsoft.com/office/drawing/2014/main" id="{8B9F5FE2-0027-477E-8156-65F7A09981EB}"/>
              </a:ext>
            </a:extLst>
          </p:cNvPr>
          <p:cNvSpPr>
            <a:spLocks noChangeShapeType="1"/>
          </p:cNvSpPr>
          <p:nvPr/>
        </p:nvSpPr>
        <p:spPr bwMode="auto">
          <a:xfrm>
            <a:off x="11361336" y="9060026"/>
            <a:ext cx="0" cy="69584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1" name="Line 14">
            <a:extLst>
              <a:ext uri="{FF2B5EF4-FFF2-40B4-BE49-F238E27FC236}">
                <a16:creationId xmlns="" xmlns:a16="http://schemas.microsoft.com/office/drawing/2014/main" id="{44E1194F-6E07-47AB-97BF-D7FBC10FE230}"/>
              </a:ext>
            </a:extLst>
          </p:cNvPr>
          <p:cNvSpPr>
            <a:spLocks noChangeShapeType="1"/>
          </p:cNvSpPr>
          <p:nvPr/>
        </p:nvSpPr>
        <p:spPr bwMode="auto">
          <a:xfrm>
            <a:off x="11395286" y="10847876"/>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2" name="Line 14">
            <a:extLst>
              <a:ext uri="{FF2B5EF4-FFF2-40B4-BE49-F238E27FC236}">
                <a16:creationId xmlns="" xmlns:a16="http://schemas.microsoft.com/office/drawing/2014/main" id="{2BED8D98-47C2-49BD-A83E-8A5D7F8A7098}"/>
              </a:ext>
            </a:extLst>
          </p:cNvPr>
          <p:cNvSpPr>
            <a:spLocks noChangeShapeType="1"/>
          </p:cNvSpPr>
          <p:nvPr/>
        </p:nvSpPr>
        <p:spPr bwMode="auto">
          <a:xfrm>
            <a:off x="19408014" y="9083333"/>
            <a:ext cx="0" cy="672542"/>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3" name="Line 14">
            <a:extLst>
              <a:ext uri="{FF2B5EF4-FFF2-40B4-BE49-F238E27FC236}">
                <a16:creationId xmlns="" xmlns:a16="http://schemas.microsoft.com/office/drawing/2014/main" id="{CC81E8A8-EDF6-4EED-9353-52A4E14DB7D4}"/>
              </a:ext>
            </a:extLst>
          </p:cNvPr>
          <p:cNvSpPr>
            <a:spLocks noChangeShapeType="1"/>
          </p:cNvSpPr>
          <p:nvPr/>
        </p:nvSpPr>
        <p:spPr bwMode="auto">
          <a:xfrm>
            <a:off x="19408014" y="10802314"/>
            <a:ext cx="0" cy="923328"/>
          </a:xfrm>
          <a:prstGeom prst="line">
            <a:avLst/>
          </a:prstGeom>
          <a:noFill/>
          <a:ln w="28575">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74" name="Rectangle 275">
            <a:extLst>
              <a:ext uri="{FF2B5EF4-FFF2-40B4-BE49-F238E27FC236}">
                <a16:creationId xmlns="" xmlns:a16="http://schemas.microsoft.com/office/drawing/2014/main" id="{94BCFCA3-5BFF-4706-BFA6-1710601B98FD}"/>
              </a:ext>
            </a:extLst>
          </p:cNvPr>
          <p:cNvSpPr>
            <a:spLocks noChangeArrowheads="1"/>
          </p:cNvSpPr>
          <p:nvPr/>
        </p:nvSpPr>
        <p:spPr bwMode="auto">
          <a:xfrm>
            <a:off x="-54591" y="695214"/>
            <a:ext cx="36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1828800">
              <a:defRPr/>
            </a:pPr>
            <a:endParaRPr lang="en-US" sz="3600" kern="0">
              <a:solidFill>
                <a:sysClr val="windowText" lastClr="000000"/>
              </a:solidFill>
            </a:endParaRPr>
          </a:p>
        </p:txBody>
      </p:sp>
      <p:grpSp>
        <p:nvGrpSpPr>
          <p:cNvPr id="175" name="Group 174">
            <a:extLst>
              <a:ext uri="{FF2B5EF4-FFF2-40B4-BE49-F238E27FC236}">
                <a16:creationId xmlns="" xmlns:a16="http://schemas.microsoft.com/office/drawing/2014/main" id="{A8A79716-DD9E-42E5-A04F-39A7E4144AEA}"/>
              </a:ext>
            </a:extLst>
          </p:cNvPr>
          <p:cNvGrpSpPr/>
          <p:nvPr/>
        </p:nvGrpSpPr>
        <p:grpSpPr>
          <a:xfrm>
            <a:off x="3931500" y="2584905"/>
            <a:ext cx="14556184" cy="1170440"/>
            <a:chOff x="1859552" y="820101"/>
            <a:chExt cx="7092396" cy="585220"/>
          </a:xfrm>
        </p:grpSpPr>
        <p:sp>
          <p:nvSpPr>
            <p:cNvPr id="176" name="Text Box 12">
              <a:extLst>
                <a:ext uri="{FF2B5EF4-FFF2-40B4-BE49-F238E27FC236}">
                  <a16:creationId xmlns="" xmlns:a16="http://schemas.microsoft.com/office/drawing/2014/main" id="{A3296630-49EF-4469-8230-860E1166FC82}"/>
                </a:ext>
              </a:extLst>
            </p:cNvPr>
            <p:cNvSpPr txBox="1">
              <a:spLocks noChangeArrowheads="1"/>
            </p:cNvSpPr>
            <p:nvPr/>
          </p:nvSpPr>
          <p:spPr bwMode="auto">
            <a:xfrm>
              <a:off x="1859552" y="820101"/>
              <a:ext cx="7092396" cy="538609"/>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6400" b="1" kern="0">
                  <a:solidFill>
                    <a:sysClr val="windowText" lastClr="000000"/>
                  </a:solidFill>
                  <a:effectLst>
                    <a:outerShdw blurRad="38100" dist="38100" dir="2700000" algn="tl">
                      <a:srgbClr val="C0C0C0"/>
                    </a:outerShdw>
                  </a:effectLst>
                  <a:latin typeface="Times New Roman" pitchFamily="18" charset="0"/>
                </a:rPr>
                <a:t>Cho tập A gồm n phần tử</a:t>
              </a:r>
            </a:p>
          </p:txBody>
        </p:sp>
        <p:graphicFrame>
          <p:nvGraphicFramePr>
            <p:cNvPr id="177" name="Object 176">
              <a:extLst>
                <a:ext uri="{FF2B5EF4-FFF2-40B4-BE49-F238E27FC236}">
                  <a16:creationId xmlns="" xmlns:a16="http://schemas.microsoft.com/office/drawing/2014/main" id="{3158FB9B-9087-4A23-9EEC-251FC3900897}"/>
                </a:ext>
              </a:extLst>
            </p:cNvPr>
            <p:cNvGraphicFramePr>
              <a:graphicFrameLocks noChangeAspect="1"/>
            </p:cNvGraphicFramePr>
            <p:nvPr/>
          </p:nvGraphicFramePr>
          <p:xfrm>
            <a:off x="7633552" y="844302"/>
            <a:ext cx="1318395" cy="561019"/>
          </p:xfrm>
          <a:graphic>
            <a:graphicData uri="http://schemas.openxmlformats.org/presentationml/2006/ole">
              <mc:AlternateContent xmlns:mc="http://schemas.openxmlformats.org/markup-compatibility/2006">
                <mc:Choice xmlns:v="urn:schemas-microsoft-com:vml" Requires="v">
                  <p:oleObj spid="_x0000_s36883" name="Equation" r:id="rId8" imgW="444307" imgH="190417" progId="Equation.DSMT4">
                    <p:embed/>
                  </p:oleObj>
                </mc:Choice>
                <mc:Fallback>
                  <p:oleObj name="Equation" r:id="rId8" imgW="444307" imgH="19041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3552" y="844302"/>
                          <a:ext cx="1318395" cy="561019"/>
                        </a:xfrm>
                        <a:prstGeom prst="rect">
                          <a:avLst/>
                        </a:prstGeom>
                        <a:noFill/>
                      </p:spPr>
                    </p:pic>
                  </p:oleObj>
                </mc:Fallback>
              </mc:AlternateContent>
            </a:graphicData>
          </a:graphic>
        </p:graphicFrame>
      </p:grpSp>
      <p:sp>
        <p:nvSpPr>
          <p:cNvPr id="178" name="Text Box 18">
            <a:extLst>
              <a:ext uri="{FF2B5EF4-FFF2-40B4-BE49-F238E27FC236}">
                <a16:creationId xmlns="" xmlns:a16="http://schemas.microsoft.com/office/drawing/2014/main" id="{C34BA155-267A-4D09-B4E8-3A1A0ACC9BA5}"/>
              </a:ext>
            </a:extLst>
          </p:cNvPr>
          <p:cNvSpPr txBox="1">
            <a:spLocks noChangeArrowheads="1"/>
          </p:cNvSpPr>
          <p:nvPr/>
        </p:nvSpPr>
        <p:spPr bwMode="auto">
          <a:xfrm>
            <a:off x="3992566" y="1586504"/>
            <a:ext cx="1541544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482">
              <a:spcBef>
                <a:spcPct val="0"/>
              </a:spcBef>
              <a:buClrTx/>
              <a:buNone/>
            </a:pPr>
            <a:r>
              <a:rPr lang="en-US" altLang="en-US" sz="5200" b="1">
                <a:solidFill>
                  <a:srgbClr val="C00000"/>
                </a:solidFill>
                <a:latin typeface="Vani" panose="020B0502040204020203" pitchFamily="34" charset="0"/>
                <a:cs typeface="Vani" panose="020B0502040204020203" pitchFamily="34" charset="0"/>
              </a:rPr>
              <a:t>Ghi nhớ</a:t>
            </a:r>
            <a:endParaRPr lang="en-US" altLang="en-US" sz="5200" b="1" dirty="0">
              <a:solidFill>
                <a:srgbClr val="C00000"/>
              </a:solidFill>
              <a:latin typeface="Vani" panose="020B0502040204020203" pitchFamily="34" charset="0"/>
              <a:cs typeface="Vani" panose="020B0502040204020203" pitchFamily="34" charset="0"/>
            </a:endParaRPr>
          </a:p>
        </p:txBody>
      </p:sp>
    </p:spTree>
    <p:extLst>
      <p:ext uri="{BB962C8B-B14F-4D97-AF65-F5344CB8AC3E}">
        <p14:creationId xmlns:p14="http://schemas.microsoft.com/office/powerpoint/2010/main" val="28811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up)">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wipe(up)">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wipe(up)">
                                      <p:cBhvr>
                                        <p:cTn id="17" dur="1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6"/>
                                        </p:tgtEl>
                                        <p:attrNameLst>
                                          <p:attrName>style.visibility</p:attrName>
                                        </p:attrNameLst>
                                      </p:cBhvr>
                                      <p:to>
                                        <p:strVal val="visible"/>
                                      </p:to>
                                    </p:set>
                                    <p:animEffect transition="in" filter="wipe(up)">
                                      <p:cBhvr>
                                        <p:cTn id="22" dur="1000"/>
                                        <p:tgtEl>
                                          <p:spTgt spid="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wipe(up)">
                                      <p:cBhvr>
                                        <p:cTn id="27" dur="1000"/>
                                        <p:tgtEl>
                                          <p:spTgt spid="1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wipe(up)">
                                      <p:cBhvr>
                                        <p:cTn id="32" dur="10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up)">
                                      <p:cBhvr>
                                        <p:cTn id="37" dur="1000"/>
                                        <p:tgtEl>
                                          <p:spTgt spid="1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wipe(up)">
                                      <p:cBhvr>
                                        <p:cTn id="42" dur="1000"/>
                                        <p:tgtEl>
                                          <p:spTgt spid="1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wipe(up)">
                                      <p:cBhvr>
                                        <p:cTn id="47" dur="1000"/>
                                        <p:tgtEl>
                                          <p:spTgt spid="1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53"/>
                                        </p:tgtEl>
                                        <p:attrNameLst>
                                          <p:attrName>style.visibility</p:attrName>
                                        </p:attrNameLst>
                                      </p:cBhvr>
                                      <p:to>
                                        <p:strVal val="visible"/>
                                      </p:to>
                                    </p:set>
                                    <p:animEffect transition="in" filter="wipe(up)">
                                      <p:cBhvr>
                                        <p:cTn id="52" dur="1000"/>
                                        <p:tgtEl>
                                          <p:spTgt spid="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1000"/>
                                        <p:tgtEl>
                                          <p:spTgt spid="1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up)">
                                      <p:cBhvr>
                                        <p:cTn id="62" dur="1000"/>
                                        <p:tgtEl>
                                          <p:spTgt spid="1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wipe(up)">
                                      <p:cBhvr>
                                        <p:cTn id="67" dur="1000"/>
                                        <p:tgtEl>
                                          <p:spTgt spid="17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up)">
                                      <p:cBhvr>
                                        <p:cTn id="72" dur="1000"/>
                                        <p:tgtEl>
                                          <p:spTgt spid="1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wipe(up)">
                                      <p:cBhvr>
                                        <p:cTn id="77" dur="10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wipe(up)">
                                      <p:cBhvr>
                                        <p:cTn id="82" dur="1000"/>
                                        <p:tgtEl>
                                          <p:spTgt spid="1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wipe(up)">
                                      <p:cBhvr>
                                        <p:cTn id="87" dur="1000"/>
                                        <p:tgtEl>
                                          <p:spTgt spid="16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wipe(up)">
                                      <p:cBhvr>
                                        <p:cTn id="92" dur="10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wipe(up)">
                                      <p:cBhvr>
                                        <p:cTn id="97" dur="1000"/>
                                        <p:tgtEl>
                                          <p:spTgt spid="15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167"/>
                                        </p:tgtEl>
                                        <p:attrNameLst>
                                          <p:attrName>style.visibility</p:attrName>
                                        </p:attrNameLst>
                                      </p:cBhvr>
                                      <p:to>
                                        <p:strVal val="visible"/>
                                      </p:to>
                                    </p:set>
                                    <p:animEffect transition="in" filter="wipe(up)">
                                      <p:cBhvr>
                                        <p:cTn id="102" dur="1000"/>
                                        <p:tgtEl>
                                          <p:spTgt spid="16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172"/>
                                        </p:tgtEl>
                                        <p:attrNameLst>
                                          <p:attrName>style.visibility</p:attrName>
                                        </p:attrNameLst>
                                      </p:cBhvr>
                                      <p:to>
                                        <p:strVal val="visible"/>
                                      </p:to>
                                    </p:set>
                                    <p:animEffect transition="in" filter="wipe(up)">
                                      <p:cBhvr>
                                        <p:cTn id="107" dur="1000"/>
                                        <p:tgtEl>
                                          <p:spTgt spid="17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160"/>
                                        </p:tgtEl>
                                        <p:attrNameLst>
                                          <p:attrName>style.visibility</p:attrName>
                                        </p:attrNameLst>
                                      </p:cBhvr>
                                      <p:to>
                                        <p:strVal val="visible"/>
                                      </p:to>
                                    </p:set>
                                    <p:animEffect transition="in" filter="wipe(up)">
                                      <p:cBhvr>
                                        <p:cTn id="112" dur="1000"/>
                                        <p:tgtEl>
                                          <p:spTgt spid="16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73"/>
                                        </p:tgtEl>
                                        <p:attrNameLst>
                                          <p:attrName>style.visibility</p:attrName>
                                        </p:attrNameLst>
                                      </p:cBhvr>
                                      <p:to>
                                        <p:strVal val="visible"/>
                                      </p:to>
                                    </p:set>
                                    <p:animEffect transition="in" filter="wipe(up)">
                                      <p:cBhvr>
                                        <p:cTn id="117" dur="1000"/>
                                        <p:tgtEl>
                                          <p:spTgt spid="17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163"/>
                                        </p:tgtEl>
                                        <p:attrNameLst>
                                          <p:attrName>style.visibility</p:attrName>
                                        </p:attrNameLst>
                                      </p:cBhvr>
                                      <p:to>
                                        <p:strVal val="visible"/>
                                      </p:to>
                                    </p:set>
                                    <p:animEffect transition="in" filter="wipe(up)">
                                      <p:cBhvr>
                                        <p:cTn id="12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2"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4769094"/>
            <a:ext cx="22356096" cy="4755909"/>
            <a:chOff x="1220788" y="7162800"/>
            <a:chExt cx="22124987" cy="4756459"/>
          </a:xfrm>
        </p:grpSpPr>
        <p:sp>
          <p:nvSpPr>
            <p:cNvPr id="3" name="Rounded Rectangle 2"/>
            <p:cNvSpPr/>
            <p:nvPr/>
          </p:nvSpPr>
          <p:spPr>
            <a:xfrm>
              <a:off x="1222486" y="7418548"/>
              <a:ext cx="22123289" cy="450071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33" name="Group 32"/>
          <p:cNvGrpSpPr/>
          <p:nvPr/>
        </p:nvGrpSpPr>
        <p:grpSpPr>
          <a:xfrm>
            <a:off x="884904" y="1665222"/>
            <a:ext cx="22356096" cy="2736753"/>
            <a:chOff x="1176052" y="1665222"/>
            <a:chExt cx="22175897" cy="2736753"/>
          </a:xfrm>
        </p:grpSpPr>
        <p:grpSp>
          <p:nvGrpSpPr>
            <p:cNvPr id="13" name="Group 49"/>
            <p:cNvGrpSpPr/>
            <p:nvPr/>
          </p:nvGrpSpPr>
          <p:grpSpPr>
            <a:xfrm>
              <a:off x="1176052" y="1665222"/>
              <a:ext cx="22175897" cy="2736753"/>
              <a:chOff x="1175570" y="2468560"/>
              <a:chExt cx="22178464" cy="2737070"/>
            </a:xfrm>
          </p:grpSpPr>
          <p:sp>
            <p:nvSpPr>
              <p:cNvPr id="14" name="Rounded Rectangle 6"/>
              <p:cNvSpPr/>
              <p:nvPr/>
            </p:nvSpPr>
            <p:spPr>
              <a:xfrm>
                <a:off x="1175570" y="2872596"/>
                <a:ext cx="22178464" cy="2333034"/>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7" name="TextBox 16"/>
                <p:cNvSpPr txBox="1"/>
                <p:nvPr/>
              </p:nvSpPr>
              <p:spPr>
                <a:xfrm>
                  <a:off x="2235430" y="1958752"/>
                  <a:ext cx="2941803"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r>
                <a:rPr lang="en-US" sz="4000" b="1" dirty="0" err="1">
                  <a:latin typeface="Tahoma" panose="020B0604030504040204" pitchFamily="34" charset="0"/>
                  <a:ea typeface="Tahoma" panose="020B0604030504040204" pitchFamily="34" charset="0"/>
                  <a:cs typeface="Tahoma" panose="020B0604030504040204" pitchFamily="34" charset="0"/>
                </a:rPr>
                <a:t>Từ</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chữ</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1, 2, 3, 4, 5 </a:t>
              </a:r>
              <a:r>
                <a:rPr lang="en-US" sz="4000" b="1" dirty="0" err="1">
                  <a:latin typeface="Tahoma" panose="020B0604030504040204" pitchFamily="34" charset="0"/>
                  <a:ea typeface="Tahoma" panose="020B0604030504040204" pitchFamily="34" charset="0"/>
                  <a:cs typeface="Tahoma" panose="020B0604030504040204" pitchFamily="34" charset="0"/>
                </a:rPr>
                <a:t>lập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bao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tự</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5 </a:t>
              </a:r>
              <a:r>
                <a:rPr lang="en-US" sz="4000" b="1" dirty="0" err="1">
                  <a:latin typeface="Tahoma" panose="020B0604030504040204" pitchFamily="34" charset="0"/>
                  <a:ea typeface="Tahoma" panose="020B0604030504040204" pitchFamily="34" charset="0"/>
                  <a:cs typeface="Tahoma" panose="020B0604030504040204" pitchFamily="34" charset="0"/>
                </a:rPr>
                <a:t>chữ</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khác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nhau</a:t>
              </a:r>
              <a:r>
                <a:rPr lang="en-US" sz="4000" b="1" dirty="0">
                  <a:latin typeface="Tahoma" panose="020B0604030504040204" pitchFamily="34" charset="0"/>
                  <a:ea typeface="Tahoma" panose="020B0604030504040204" pitchFamily="34" charset="0"/>
                  <a:cs typeface="Tahoma" panose="020B0604030504040204" pitchFamily="34" charset="0"/>
                </a:rPr>
                <a:t>?</a:t>
              </a:r>
              <a:endParaRPr lang="pt-BR" sz="4000" b="1" dirty="0">
                <a:solidFill>
                  <a:srgbClr val="0070C0"/>
                </a:solidFill>
                <a:latin typeface="Tahoma" pitchFamily="34" charset="0"/>
                <a:ea typeface="Tahoma" pitchFamily="34" charset="0"/>
                <a:cs typeface="Tahoma" pitchFamily="34" charset="0"/>
              </a:endParaRPr>
            </a:p>
          </p:txBody>
        </p:sp>
      </p:grpSp>
      <p:sp>
        <p:nvSpPr>
          <p:cNvPr id="56" name="TextBox 55"/>
          <p:cNvSpPr txBox="1"/>
          <p:nvPr/>
        </p:nvSpPr>
        <p:spPr>
          <a:xfrm>
            <a:off x="884904" y="6189488"/>
            <a:ext cx="22356096" cy="751616"/>
          </a:xfrm>
          <a:prstGeom prst="rect">
            <a:avLst/>
          </a:prstGeom>
          <a:noFill/>
        </p:spPr>
        <p:txBody>
          <a:bodyPr wrap="square" rtlCol="0">
            <a:spAutoFit/>
          </a:bodyPr>
          <a:lstStyle/>
          <a:p>
            <a:pPr marL="450215" algn="just">
              <a:lnSpc>
                <a:spcPct val="107000"/>
              </a:lnSpc>
              <a:spcAft>
                <a:spcPts val="0"/>
              </a:spcAft>
              <a:tabLst>
                <a:tab pos="450215" algn="l"/>
              </a:tabLst>
            </a:pP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tử</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884903" y="7791305"/>
                <a:ext cx="22356096" cy="759375"/>
              </a:xfrm>
              <a:prstGeom prst="rect">
                <a:avLst/>
              </a:prstGeom>
              <a:noFill/>
            </p:spPr>
            <p:txBody>
              <a:bodyPr wrap="square" rtlCol="0">
                <a:spAutoFit/>
              </a:bodyPr>
              <a:lstStyle/>
              <a:p>
                <a:pPr marL="450215" lvl="0" algn="just">
                  <a:lnSpc>
                    <a:spcPct val="107000"/>
                  </a:lnSpc>
                  <a:tabLst>
                    <a:tab pos="450215" algn="l"/>
                  </a:tabLst>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𝟏𝟐𝟎</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p:cNvSpPr txBox="1">
                <a:spLocks noRot="1" noChangeAspect="1" noMove="1" noResize="1" noEditPoints="1" noAdjustHandles="1" noChangeArrowheads="1" noChangeShapeType="1" noTextEdit="1"/>
              </p:cNvSpPr>
              <p:nvPr/>
            </p:nvSpPr>
            <p:spPr>
              <a:xfrm>
                <a:off x="884903" y="7791305"/>
                <a:ext cx="22356096" cy="759375"/>
              </a:xfrm>
              <a:prstGeom prst="rect">
                <a:avLst/>
              </a:prstGeom>
              <a:blipFill>
                <a:blip r:embed="rId2"/>
                <a:stretch>
                  <a:fillRect t="-18400" b="-36000"/>
                </a:stretch>
              </a:blipFill>
            </p:spPr>
            <p:txBody>
              <a:bodyPr/>
              <a:lstStyle/>
              <a:p>
                <a:r>
                  <a:rPr lang="en-US">
                    <a:noFill/>
                  </a:rPr>
                  <a:t> </a:t>
                </a:r>
              </a:p>
            </p:txBody>
          </p:sp>
        </mc:Fallback>
      </mc:AlternateContent>
    </p:spTree>
    <p:extLst>
      <p:ext uri="{BB962C8B-B14F-4D97-AF65-F5344CB8AC3E}">
        <p14:creationId xmlns:p14="http://schemas.microsoft.com/office/powerpoint/2010/main" val="30731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2"/>
            <a:ext cx="22518983" cy="6130856"/>
            <a:chOff x="1220788" y="7162800"/>
            <a:chExt cx="22521589" cy="6131566"/>
          </a:xfrm>
        </p:grpSpPr>
        <p:sp>
          <p:nvSpPr>
            <p:cNvPr id="3" name="Rounded Rectangle 2"/>
            <p:cNvSpPr/>
            <p:nvPr/>
          </p:nvSpPr>
          <p:spPr>
            <a:xfrm>
              <a:off x="1222486" y="7418547"/>
              <a:ext cx="22519891" cy="587581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2265813"/>
          </a:xfrm>
          <a:prstGeom prst="rect">
            <a:avLst/>
          </a:prstGeom>
          <a:noFill/>
        </p:spPr>
        <p:txBody>
          <a:bodyPr wrap="square" rtlCol="0">
            <a:spAutoFit/>
          </a:bodyPr>
          <a:lstStyle/>
          <a:p>
            <a:pPr marL="450215">
              <a:lnSpc>
                <a:spcPct val="107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Gọi </a:t>
            </a:r>
            <a:r>
              <a:rPr lang="en-US" sz="4400" b="1" i="1" dirty="0" smtClean="0">
                <a:latin typeface="Tahoma" panose="020B0604030504040204" pitchFamily="34" charset="0"/>
                <a:ea typeface="Tahoma" panose="020B0604030504040204" pitchFamily="34" charset="0"/>
                <a:cs typeface="Tahoma" panose="020B0604030504040204" pitchFamily="34" charset="0"/>
              </a:rPr>
              <a:t>A </a:t>
            </a:r>
            <a:r>
              <a:rPr lang="vi-VN"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là tập hợp tất cả các số tự nhiên có </a:t>
            </a:r>
            <a:r>
              <a:rPr lang="en-US" sz="4400" b="1" dirty="0">
                <a:latin typeface="Tahoma" panose="020B0604030504040204" pitchFamily="34" charset="0"/>
                <a:ea typeface="Tahoma" panose="020B0604030504040204" pitchFamily="34" charset="0"/>
                <a:cs typeface="Tahoma" panose="020B0604030504040204" pitchFamily="34" charset="0"/>
              </a:rPr>
              <a:t>7</a:t>
            </a:r>
            <a:r>
              <a:rPr lang="vi-VN" sz="4400" b="1" dirty="0">
                <a:latin typeface="Tahoma" panose="020B0604030504040204" pitchFamily="34" charset="0"/>
                <a:ea typeface="Tahoma" panose="020B0604030504040204" pitchFamily="34" charset="0"/>
                <a:cs typeface="Tahoma" panose="020B0604030504040204" pitchFamily="34" charset="0"/>
              </a:rPr>
              <a:t> chữ số đôi một khác nhau được tạo ra từ các chữ số </a:t>
            </a:r>
            <a:r>
              <a:rPr lang="en-US" sz="4400" b="1" dirty="0">
                <a:latin typeface="Tahoma" panose="020B0604030504040204" pitchFamily="34" charset="0"/>
                <a:ea typeface="Tahoma" panose="020B0604030504040204" pitchFamily="34" charset="0"/>
                <a:cs typeface="Tahoma" panose="020B0604030504040204" pitchFamily="34" charset="0"/>
              </a:rPr>
              <a:t>0, 1, 2, 3, 4, 5, 6</a:t>
            </a:r>
            <a:r>
              <a:rPr lang="vi-VN" sz="4400" b="1" dirty="0">
                <a:latin typeface="Tahoma" panose="020B0604030504040204" pitchFamily="34" charset="0"/>
                <a:ea typeface="Tahoma" panose="020B0604030504040204" pitchFamily="34" charset="0"/>
                <a:cs typeface="Tahoma" panose="020B0604030504040204" pitchFamily="34" charset="0"/>
              </a:rPr>
              <a:t>. Hỏi có bao nhiêu số thuộc </a:t>
            </a:r>
            <a:r>
              <a:rPr lang="en-US" sz="4400" b="1" i="1" dirty="0">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mà trong số đó có chữ số </a:t>
            </a:r>
            <a:r>
              <a:rPr lang="en-US" sz="4400" b="1" dirty="0">
                <a:latin typeface="Tahoma" panose="020B0604030504040204" pitchFamily="34" charset="0"/>
                <a:ea typeface="Tahoma" panose="020B0604030504040204" pitchFamily="34" charset="0"/>
                <a:cs typeface="Tahoma" panose="020B0604030504040204" pitchFamily="34" charset="0"/>
              </a:rPr>
              <a:t>1</a:t>
            </a:r>
            <a:r>
              <a:rPr lang="vi-VN" sz="4400" b="1" dirty="0">
                <a:latin typeface="Tahoma" panose="020B0604030504040204" pitchFamily="34" charset="0"/>
                <a:ea typeface="Tahoma" panose="020B0604030504040204" pitchFamily="34" charset="0"/>
                <a:cs typeface="Tahoma" panose="020B0604030504040204" pitchFamily="34" charset="0"/>
              </a:rPr>
              <a:t> và chữ số </a:t>
            </a:r>
            <a:r>
              <a:rPr lang="en-US" sz="4400" b="1" dirty="0">
                <a:latin typeface="Tahoma" panose="020B0604030504040204" pitchFamily="34" charset="0"/>
                <a:ea typeface="Tahoma" panose="020B0604030504040204" pitchFamily="34" charset="0"/>
                <a:cs typeface="Tahoma" panose="020B0604030504040204" pitchFamily="34" charset="0"/>
              </a:rPr>
              <a:t>2</a:t>
            </a:r>
            <a:r>
              <a:rPr lang="vi-VN" sz="4400" b="1" dirty="0">
                <a:latin typeface="Tahoma" panose="020B0604030504040204" pitchFamily="34" charset="0"/>
                <a:ea typeface="Tahoma" panose="020B0604030504040204" pitchFamily="34" charset="0"/>
                <a:cs typeface="Tahoma" panose="020B0604030504040204" pitchFamily="34" charset="0"/>
              </a:rPr>
              <a:t> đứng cạnh nhau?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759375"/>
              </a:xfrm>
              <a:prstGeom prst="rect">
                <a:avLst/>
              </a:prstGeom>
              <a:noFill/>
            </p:spPr>
            <p:txBody>
              <a:bodyPr wrap="square" rtlCol="0">
                <a:spAutoFit/>
              </a:bodyPr>
              <a:lstStyle/>
              <a:p>
                <a:pPr marL="450215">
                  <a:lnSpc>
                    <a:spcPct val="107000"/>
                  </a:lnSpc>
                  <a:spcAft>
                    <a:spcPts val="0"/>
                  </a:spcAft>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Xem hai chữ số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là một cặp.</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759375"/>
              </a:xfrm>
              <a:prstGeom prst="rect">
                <a:avLst/>
              </a:prstGeom>
              <a:blipFill rotWithShape="0">
                <a:blip r:embed="rId2"/>
                <a:stretch>
                  <a:fillRect t="-184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16827"/>
              </a:xfrm>
              <a:prstGeom prst="rect">
                <a:avLst/>
              </a:prstGeom>
              <a:noFill/>
            </p:spPr>
            <p:txBody>
              <a:bodyPr wrap="square" rtlCol="0">
                <a:spAutoFit/>
              </a:bodyPr>
              <a:lstStyle/>
              <a:p>
                <a:pPr marL="450215">
                  <a:lnSpc>
                    <a:spcPct val="107000"/>
                  </a:lnSpc>
                  <a:spcAft>
                    <a:spcPts val="0"/>
                  </a:spcAft>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Sắp xếp cặp đó và năm chữ số còn lại , có: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16827"/>
              </a:xfrm>
              <a:prstGeom prst="rect">
                <a:avLst/>
              </a:prstGeom>
              <a:blipFill rotWithShape="0">
                <a:blip r:embed="rId3"/>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gn="just">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Số các trường hợp số 0 đứng đầu là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3811663" y="10439400"/>
                <a:ext cx="16473163" cy="759375"/>
              </a:xfrm>
              <a:prstGeom prst="rect">
                <a:avLst/>
              </a:prstGeom>
              <a:noFill/>
            </p:spPr>
            <p:txBody>
              <a:bodyPr wrap="square" rtlCol="0">
                <a:spAutoFit/>
              </a:bodyPr>
              <a:lstStyle/>
              <a:p>
                <a:pPr marL="450215" algn="just">
                  <a:lnSpc>
                    <a:spcPct val="107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Số </a:t>
                </a:r>
                <a:r>
                  <a:rPr lang="en-US" sz="4400" b="1" dirty="0" smtClean="0">
                    <a:latin typeface="Tahoma" panose="020B0604030504040204" pitchFamily="34" charset="0"/>
                    <a:ea typeface="Tahoma" panose="020B0604030504040204" pitchFamily="34" charset="0"/>
                    <a:cs typeface="Tahoma" panose="020B0604030504040204" pitchFamily="34" charset="0"/>
                  </a:rPr>
                  <a:t>các số tự nhiên thỏa ycđb là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𝟏𝟐𝟎𝟎</m:t>
                    </m:r>
                  </m:oMath>
                </a14:m>
                <a:r>
                  <a:rPr lang="en-US" sz="4400" b="1" i="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3811663" y="10439400"/>
                <a:ext cx="16473163" cy="759375"/>
              </a:xfrm>
              <a:prstGeom prst="rect">
                <a:avLst/>
              </a:prstGeom>
              <a:blipFill rotWithShape="0">
                <a:blip r:embed="rId5"/>
                <a:stretch>
                  <a:fillRect t="-19355" b="-36290"/>
                </a:stretch>
              </a:blipFill>
            </p:spPr>
            <p:txBody>
              <a:bodyPr/>
              <a:lstStyle/>
              <a:p>
                <a:r>
                  <a:rPr lang="en-US">
                    <a:noFill/>
                  </a:rPr>
                  <a:t> </a:t>
                </a:r>
              </a:p>
            </p:txBody>
          </p:sp>
        </mc:Fallback>
      </mc:AlternateContent>
    </p:spTree>
    <p:extLst>
      <p:ext uri="{BB962C8B-B14F-4D97-AF65-F5344CB8AC3E}">
        <p14:creationId xmlns:p14="http://schemas.microsoft.com/office/powerpoint/2010/main" val="2301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9404" y="5669080"/>
            <a:ext cx="22518983" cy="6267047"/>
            <a:chOff x="1220788" y="7162800"/>
            <a:chExt cx="22521589" cy="6267772"/>
          </a:xfrm>
        </p:grpSpPr>
        <p:sp>
          <p:nvSpPr>
            <p:cNvPr id="3" name="Rounded Rectangle 2"/>
            <p:cNvSpPr/>
            <p:nvPr/>
          </p:nvSpPr>
          <p:spPr>
            <a:xfrm>
              <a:off x="1222486" y="7418548"/>
              <a:ext cx="22519891" cy="601202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3</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719641" y="2663079"/>
            <a:ext cx="21183151" cy="1476110"/>
          </a:xfrm>
          <a:prstGeom prst="rect">
            <a:avLst/>
          </a:prstGeom>
          <a:noFill/>
        </p:spPr>
        <p:txBody>
          <a:bodyPr wrap="square" rtlCol="0">
            <a:spAutoFit/>
          </a:bodyPr>
          <a:lstStyle/>
          <a:p>
            <a:pPr marL="450215"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ghế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9 </a:t>
            </a:r>
            <a:r>
              <a:rPr lang="en-US" sz="4400" b="1" dirty="0" err="1">
                <a:latin typeface="Tahoma" panose="020B0604030504040204" pitchFamily="34" charset="0"/>
                <a:ea typeface="Tahoma" panose="020B0604030504040204" pitchFamily="34" charset="0"/>
                <a:cs typeface="Tahoma" panose="020B0604030504040204" pitchFamily="34" charset="0"/>
              </a:rPr>
              <a:t>ghế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9. </a:t>
            </a:r>
            <a:r>
              <a:rPr lang="fr-FR" sz="4400" b="1" dirty="0" err="1">
                <a:latin typeface="Tahoma" panose="020B0604030504040204" pitchFamily="34" charset="0"/>
                <a:ea typeface="Tahoma" panose="020B0604030504040204" pitchFamily="34" charset="0"/>
                <a:cs typeface="Tahoma" panose="020B0604030504040204" pitchFamily="34" charset="0"/>
              </a:rPr>
              <a:t>Tìm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cách</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xếp</a:t>
            </a:r>
            <a:r>
              <a:rPr lang="fr-FR" sz="4400" b="1" dirty="0">
                <a:latin typeface="Tahoma" panose="020B0604030504040204" pitchFamily="34" charset="0"/>
                <a:ea typeface="Tahoma" panose="020B0604030504040204" pitchFamily="34" charset="0"/>
                <a:cs typeface="Tahoma" panose="020B0604030504040204" pitchFamily="34" charset="0"/>
              </a:rPr>
              <a:t> 4 </a:t>
            </a:r>
            <a:r>
              <a:rPr lang="fr-FR" sz="4400" b="1" dirty="0" err="1">
                <a:latin typeface="Tahoma" panose="020B0604030504040204" pitchFamily="34" charset="0"/>
                <a:ea typeface="Tahoma" panose="020B0604030504040204" pitchFamily="34" charset="0"/>
                <a:cs typeface="Tahoma" panose="020B0604030504040204" pitchFamily="34" charset="0"/>
              </a:rPr>
              <a:t>nam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a:t>
            </a:r>
            <a:r>
              <a:rPr lang="fr-FR" sz="4400" b="1" dirty="0">
                <a:latin typeface="Tahoma" panose="020B0604030504040204" pitchFamily="34" charset="0"/>
                <a:ea typeface="Tahoma" panose="020B0604030504040204" pitchFamily="34" charset="0"/>
                <a:cs typeface="Tahoma" panose="020B0604030504040204" pitchFamily="34" charset="0"/>
              </a:rPr>
              <a:t> 5 </a:t>
            </a:r>
            <a:r>
              <a:rPr lang="fr-FR" sz="4400" b="1" dirty="0" err="1">
                <a:latin typeface="Tahoma" panose="020B0604030504040204" pitchFamily="34" charset="0"/>
                <a:ea typeface="Tahoma" panose="020B0604030504040204" pitchFamily="34" charset="0"/>
                <a:cs typeface="Tahoma" panose="020B0604030504040204" pitchFamily="34" charset="0"/>
              </a:rPr>
              <a:t>nữ</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vào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hàng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ghế</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này</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sao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cho</a:t>
            </a:r>
            <a:r>
              <a:rPr lang="fr-FR" sz="4400" b="1" dirty="0">
                <a:latin typeface="Tahoma" panose="020B0604030504040204" pitchFamily="34" charset="0"/>
                <a:ea typeface="Tahoma" panose="020B0604030504040204" pitchFamily="34" charset="0"/>
                <a:cs typeface="Tahoma" panose="020B0604030504040204" pitchFamily="34" charset="0"/>
              </a:rPr>
              <a:t> 3 </a:t>
            </a:r>
            <a:r>
              <a:rPr lang="fr-FR" sz="4400" b="1" dirty="0" err="1">
                <a:latin typeface="Tahoma" panose="020B0604030504040204" pitchFamily="34" charset="0"/>
                <a:ea typeface="Tahoma" panose="020B0604030504040204" pitchFamily="34" charset="0"/>
                <a:cs typeface="Tahoma" panose="020B0604030504040204" pitchFamily="34" charset="0"/>
              </a:rPr>
              <a:t>nam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ngồi</a:t>
            </a:r>
            <a:r>
              <a:rPr lang="fr-FR" sz="4400" b="1" dirty="0">
                <a:latin typeface="Tahoma" panose="020B0604030504040204" pitchFamily="34" charset="0"/>
                <a:ea typeface="Tahoma" panose="020B0604030504040204" pitchFamily="34" charset="0"/>
                <a:cs typeface="Tahoma" panose="020B0604030504040204" pitchFamily="34" charset="0"/>
              </a:rPr>
              <a:t> ở </a:t>
            </a:r>
            <a:r>
              <a:rPr lang="fr-FR" sz="4400" b="1" dirty="0" err="1">
                <a:latin typeface="Tahoma" panose="020B0604030504040204" pitchFamily="34" charset="0"/>
                <a:ea typeface="Tahoma" panose="020B0604030504040204" pitchFamily="34" charset="0"/>
                <a:cs typeface="Tahoma" panose="020B0604030504040204" pitchFamily="34" charset="0"/>
              </a:rPr>
              <a:t>các</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trí</a:t>
            </a:r>
            <a:r>
              <a:rPr lang="fr-FR" sz="4400" b="1" dirty="0">
                <a:latin typeface="Tahoma" panose="020B0604030504040204" pitchFamily="34" charset="0"/>
                <a:ea typeface="Tahoma" panose="020B0604030504040204" pitchFamily="34" charset="0"/>
                <a:cs typeface="Tahoma" panose="020B0604030504040204" pitchFamily="34" charset="0"/>
              </a:rPr>
              <a:t> 1, 2, 3.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2359140" y="7034798"/>
                <a:ext cx="21019247"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2359140" y="7034798"/>
                <a:ext cx="21019247" cy="865109"/>
              </a:xfrm>
              <a:prstGeom prst="rect">
                <a:avLst/>
              </a:prstGeom>
              <a:blipFill>
                <a:blip r:embed="rId2"/>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359140" y="8556326"/>
                <a:ext cx="16473163" cy="81682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2359140" y="8556326"/>
                <a:ext cx="16473163" cy="816827"/>
              </a:xfrm>
              <a:prstGeom prst="rect">
                <a:avLst/>
              </a:prstGeom>
              <a:blipFill>
                <a:blip r:embed="rId3"/>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359140" y="10055912"/>
                <a:ext cx="20540592"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sắp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thỏa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𝟕𝟐𝟎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𝟏𝟕𝟐𝟖𝟎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2359140" y="10055912"/>
                <a:ext cx="20540592" cy="865109"/>
              </a:xfrm>
              <a:prstGeom prst="rect">
                <a:avLst/>
              </a:prstGeom>
              <a:blipFill>
                <a:blip r:embed="rId4"/>
                <a:stretch>
                  <a:fillRect t="-12676" b="-23944"/>
                </a:stretch>
              </a:blipFill>
            </p:spPr>
            <p:txBody>
              <a:bodyPr/>
              <a:lstStyle/>
              <a:p>
                <a:r>
                  <a:rPr lang="en-US">
                    <a:noFill/>
                  </a:rPr>
                  <a:t> </a:t>
                </a:r>
              </a:p>
            </p:txBody>
          </p:sp>
        </mc:Fallback>
      </mc:AlternateContent>
    </p:spTree>
    <p:extLst>
      <p:ext uri="{BB962C8B-B14F-4D97-AF65-F5344CB8AC3E}">
        <p14:creationId xmlns:p14="http://schemas.microsoft.com/office/powerpoint/2010/main" val="33663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427978"/>
            <a:chOff x="1220788" y="7162800"/>
            <a:chExt cx="22521589" cy="6428722"/>
          </a:xfrm>
        </p:grpSpPr>
        <p:sp>
          <p:nvSpPr>
            <p:cNvPr id="3" name="Rounded Rectangle 2"/>
            <p:cNvSpPr/>
            <p:nvPr/>
          </p:nvSpPr>
          <p:spPr>
            <a:xfrm>
              <a:off x="1222486" y="7418547"/>
              <a:ext cx="22519891" cy="617297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4</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845883" y="2924304"/>
            <a:ext cx="21183151" cy="154131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1; 2; 3; 4; 5; 6; 7; 8; 9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3977812" y="6388896"/>
                <a:ext cx="16473163" cy="865109"/>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chẵn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p:cNvSpPr txBox="1">
                <a:spLocks noRot="1" noChangeAspect="1" noMove="1" noResize="1" noEditPoints="1" noAdjustHandles="1" noChangeArrowheads="1" noChangeShapeType="1" noTextEdit="1"/>
              </p:cNvSpPr>
              <p:nvPr/>
            </p:nvSpPr>
            <p:spPr>
              <a:xfrm>
                <a:off x="3977812" y="6388896"/>
                <a:ext cx="16473163" cy="865109"/>
              </a:xfrm>
              <a:prstGeom prst="rect">
                <a:avLst/>
              </a:prstGeom>
              <a:blipFill rotWithShape="0">
                <a:blip r:embed="rId2"/>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32684" y="7668290"/>
                <a:ext cx="16473163" cy="88126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lẻ</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3832684" y="7668290"/>
                <a:ext cx="16473163" cy="881267"/>
              </a:xfrm>
              <a:prstGeom prst="rect">
                <a:avLst/>
              </a:prstGeom>
              <a:blipFill rotWithShape="0">
                <a:blip r:embed="rId3"/>
                <a:stretch>
                  <a:fillRect t="-11111" b="-2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856725" y="8941769"/>
                <a:ext cx="16473163" cy="816827"/>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856725" y="8941769"/>
                <a:ext cx="16473163" cy="816827"/>
              </a:xfrm>
              <a:prstGeom prst="rect">
                <a:avLst/>
              </a:prstGeom>
              <a:blipFill rotWithShape="0">
                <a:blip r:embed="rId4"/>
                <a:stretch>
                  <a:fillRect t="-1791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849890" y="10441355"/>
                <a:ext cx="16473163" cy="828368"/>
              </a:xfrm>
              <a:prstGeom prst="rect">
                <a:avLst/>
              </a:prstGeom>
              <a:noFill/>
            </p:spPr>
            <p:txBody>
              <a:bodyPr wrap="square" rtlCol="0">
                <a:spAutoFit/>
              </a:bodyPr>
              <a:lstStyle/>
              <a:p>
                <a:pPr marL="450215">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𝟐𝟖𝟖𝟎𝟎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tìm</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3849890" y="10441355"/>
                <a:ext cx="16473163" cy="828368"/>
              </a:xfrm>
              <a:prstGeom prst="rect">
                <a:avLst/>
              </a:prstGeom>
              <a:blipFill rotWithShape="0">
                <a:blip r:embed="rId5"/>
                <a:stretch>
                  <a:fillRect t="-11765" b="-30882"/>
                </a:stretch>
              </a:blipFill>
            </p:spPr>
            <p:txBody>
              <a:bodyPr/>
              <a:lstStyle/>
              <a:p>
                <a:r>
                  <a:rPr lang="en-US">
                    <a:noFill/>
                  </a:rPr>
                  <a:t> </a:t>
                </a:r>
              </a:p>
            </p:txBody>
          </p:sp>
        </mc:Fallback>
      </mc:AlternateContent>
    </p:spTree>
    <p:extLst>
      <p:ext uri="{BB962C8B-B14F-4D97-AF65-F5344CB8AC3E}">
        <p14:creationId xmlns:p14="http://schemas.microsoft.com/office/powerpoint/2010/main" val="24788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32"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2108200" y="3197225"/>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20541" name="Text Box 61"/>
          <p:cNvSpPr txBox="1">
            <a:spLocks noChangeArrowheads="1"/>
          </p:cNvSpPr>
          <p:nvPr/>
        </p:nvSpPr>
        <p:spPr bwMode="auto">
          <a:xfrm>
            <a:off x="1295400" y="6803426"/>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i="1" u="sng" dirty="0" err="1">
                <a:solidFill>
                  <a:srgbClr val="660033"/>
                </a:solidFill>
              </a:rPr>
              <a:t>Nhận</a:t>
            </a:r>
            <a:r>
              <a:rPr lang="en-US" altLang="en-US" sz="4800" b="1" i="1" u="sng" dirty="0">
                <a:solidFill>
                  <a:srgbClr val="660033"/>
                </a:solidFill>
              </a:rPr>
              <a:t> </a:t>
            </a:r>
            <a:r>
              <a:rPr lang="en-US" altLang="en-US" sz="4800" b="1" i="1" u="sng" dirty="0" err="1">
                <a:solidFill>
                  <a:srgbClr val="660033"/>
                </a:solidFill>
              </a:rPr>
              <a:t>xét</a:t>
            </a:r>
            <a:r>
              <a:rPr lang="en-US" altLang="en-US" sz="4800" b="1" i="1" u="sng" dirty="0">
                <a:solidFill>
                  <a:srgbClr val="660033"/>
                </a:solidFill>
              </a:rPr>
              <a:t> : </a:t>
            </a:r>
          </a:p>
        </p:txBody>
      </p:sp>
      <p:sp>
        <p:nvSpPr>
          <p:cNvPr id="15" name="Text Box 57"/>
          <p:cNvSpPr txBox="1">
            <a:spLocks noChangeArrowheads="1"/>
          </p:cNvSpPr>
          <p:nvPr/>
        </p:nvSpPr>
        <p:spPr bwMode="auto">
          <a:xfrm>
            <a:off x="14141450" y="2520116"/>
            <a:ext cx="96329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i="1" u="sng" dirty="0" err="1">
                <a:solidFill>
                  <a:srgbClr val="0000FF"/>
                </a:solidFill>
              </a:rPr>
              <a:t>Ví</a:t>
            </a:r>
            <a:r>
              <a:rPr lang="en-US" altLang="en-US" sz="4400" b="1" i="1" u="sng" dirty="0">
                <a:solidFill>
                  <a:srgbClr val="0000FF"/>
                </a:solidFill>
              </a:rPr>
              <a:t> </a:t>
            </a:r>
            <a:r>
              <a:rPr lang="en-US" altLang="en-US" sz="4400" b="1" i="1" u="sng" dirty="0" err="1">
                <a:solidFill>
                  <a:srgbClr val="0000FF"/>
                </a:solidFill>
              </a:rPr>
              <a:t>dụ</a:t>
            </a:r>
            <a:r>
              <a:rPr lang="en-US" altLang="en-US" sz="4400" b="1" i="1" u="sng" dirty="0">
                <a:solidFill>
                  <a:srgbClr val="0000FF"/>
                </a:solidFill>
              </a:rPr>
              <a:t> 1:</a:t>
            </a:r>
            <a:r>
              <a:rPr lang="en-US" altLang="en-US" sz="4400" b="1" i="1" dirty="0">
                <a:solidFill>
                  <a:srgbClr val="0000FF"/>
                </a:solidFill>
              </a:rPr>
              <a:t>  </a:t>
            </a:r>
            <a:r>
              <a:rPr lang="en-US" altLang="en-US" sz="4400" b="1" i="1" dirty="0" err="1">
                <a:solidFill>
                  <a:srgbClr val="0000FF"/>
                </a:solidFill>
              </a:rPr>
              <a:t>Có</a:t>
            </a:r>
            <a:r>
              <a:rPr lang="en-US" altLang="en-US" sz="4400" b="1" i="1" dirty="0">
                <a:solidFill>
                  <a:srgbClr val="0000FF"/>
                </a:solidFill>
              </a:rPr>
              <a:t> </a:t>
            </a:r>
            <a:r>
              <a:rPr lang="en-US" altLang="en-US" sz="4400" b="1" i="1" dirty="0" err="1">
                <a:solidFill>
                  <a:srgbClr val="0000FF"/>
                </a:solidFill>
              </a:rPr>
              <a:t>bao</a:t>
            </a:r>
            <a:r>
              <a:rPr lang="en-US" altLang="en-US" sz="4400" b="1" i="1" dirty="0">
                <a:solidFill>
                  <a:srgbClr val="0000FF"/>
                </a:solidFill>
              </a:rPr>
              <a:t> </a:t>
            </a:r>
            <a:r>
              <a:rPr lang="en-US" altLang="en-US" sz="4400" b="1" i="1" dirty="0" err="1">
                <a:solidFill>
                  <a:srgbClr val="0000FF"/>
                </a:solidFill>
              </a:rPr>
              <a:t>nhiêu</a:t>
            </a:r>
            <a:r>
              <a:rPr lang="en-US" altLang="en-US" sz="4400" b="1" i="1" dirty="0">
                <a:solidFill>
                  <a:srgbClr val="0000FF"/>
                </a:solidFill>
              </a:rPr>
              <a:t> </a:t>
            </a:r>
            <a:r>
              <a:rPr lang="en-US" altLang="en-US" sz="4400" b="1" i="1" dirty="0" err="1">
                <a:solidFill>
                  <a:srgbClr val="0000FF"/>
                </a:solidFill>
              </a:rPr>
              <a:t>cách</a:t>
            </a:r>
            <a:r>
              <a:rPr lang="en-US" altLang="en-US" sz="4400" b="1" i="1" dirty="0">
                <a:solidFill>
                  <a:srgbClr val="0000FF"/>
                </a:solidFill>
              </a:rPr>
              <a:t> </a:t>
            </a:r>
            <a:r>
              <a:rPr lang="en-US" altLang="en-US" sz="4400" b="1" i="1" dirty="0" err="1">
                <a:solidFill>
                  <a:srgbClr val="0000FF"/>
                </a:solidFill>
              </a:rPr>
              <a:t>sắp</a:t>
            </a:r>
            <a:r>
              <a:rPr lang="en-US" altLang="en-US" sz="4400" b="1" i="1" dirty="0">
                <a:solidFill>
                  <a:srgbClr val="0000FF"/>
                </a:solidFill>
              </a:rPr>
              <a:t> </a:t>
            </a:r>
            <a:r>
              <a:rPr lang="en-US" altLang="en-US" sz="4400" b="1" i="1" dirty="0" err="1">
                <a:solidFill>
                  <a:srgbClr val="0000FF"/>
                </a:solidFill>
              </a:rPr>
              <a:t>xếp</a:t>
            </a:r>
            <a:r>
              <a:rPr lang="en-US" altLang="en-US" sz="4400" b="1" i="1" dirty="0">
                <a:solidFill>
                  <a:srgbClr val="0000FF"/>
                </a:solidFill>
              </a:rPr>
              <a:t> 4 </a:t>
            </a:r>
            <a:r>
              <a:rPr lang="en-US" altLang="en-US" sz="4400" b="1" i="1" dirty="0" err="1">
                <a:solidFill>
                  <a:srgbClr val="0000FF"/>
                </a:solidFill>
              </a:rPr>
              <a:t>bạn</a:t>
            </a:r>
            <a:r>
              <a:rPr lang="en-US" altLang="en-US" sz="4400" b="1" i="1" dirty="0">
                <a:solidFill>
                  <a:srgbClr val="0000FF"/>
                </a:solidFill>
              </a:rPr>
              <a:t> An, </a:t>
            </a:r>
            <a:r>
              <a:rPr lang="en-US" altLang="en-US" sz="4400" b="1" i="1" dirty="0" err="1">
                <a:solidFill>
                  <a:srgbClr val="0000FF"/>
                </a:solidFill>
              </a:rPr>
              <a:t>Bình</a:t>
            </a:r>
            <a:r>
              <a:rPr lang="en-US" altLang="en-US" sz="4400" b="1" i="1" dirty="0">
                <a:solidFill>
                  <a:srgbClr val="0000FF"/>
                </a:solidFill>
              </a:rPr>
              <a:t>, Chi, </a:t>
            </a:r>
            <a:r>
              <a:rPr lang="en-US" altLang="en-US" sz="4400" b="1" i="1" dirty="0" err="1">
                <a:solidFill>
                  <a:srgbClr val="0000FF"/>
                </a:solidFill>
              </a:rPr>
              <a:t>Dũng</a:t>
            </a:r>
            <a:r>
              <a:rPr lang="en-US" altLang="en-US" sz="4400" b="1" i="1" dirty="0">
                <a:solidFill>
                  <a:srgbClr val="0000FF"/>
                </a:solidFill>
              </a:rPr>
              <a:t> </a:t>
            </a:r>
            <a:r>
              <a:rPr lang="en-US" altLang="en-US" sz="4400" b="1" i="1" dirty="0" err="1">
                <a:solidFill>
                  <a:srgbClr val="0000FF"/>
                </a:solidFill>
              </a:rPr>
              <a:t>vào</a:t>
            </a:r>
            <a:r>
              <a:rPr lang="en-US" altLang="en-US" sz="4400" b="1" i="1" dirty="0">
                <a:solidFill>
                  <a:srgbClr val="0000FF"/>
                </a:solidFill>
              </a:rPr>
              <a:t> </a:t>
            </a:r>
            <a:r>
              <a:rPr lang="en-US" altLang="en-US" sz="4400" b="1" i="1" dirty="0" err="1">
                <a:solidFill>
                  <a:srgbClr val="0000FF"/>
                </a:solidFill>
              </a:rPr>
              <a:t>một</a:t>
            </a:r>
            <a:r>
              <a:rPr lang="en-US" altLang="en-US" sz="4400" b="1" i="1" dirty="0">
                <a:solidFill>
                  <a:srgbClr val="0000FF"/>
                </a:solidFill>
              </a:rPr>
              <a:t> </a:t>
            </a:r>
            <a:r>
              <a:rPr lang="en-US" altLang="en-US" sz="4400" b="1" i="1" dirty="0" err="1">
                <a:solidFill>
                  <a:srgbClr val="0000FF"/>
                </a:solidFill>
              </a:rPr>
              <a:t>bàn</a:t>
            </a:r>
            <a:r>
              <a:rPr lang="en-US" altLang="en-US" sz="4400" b="1" i="1" dirty="0">
                <a:solidFill>
                  <a:srgbClr val="0000FF"/>
                </a:solidFill>
              </a:rPr>
              <a:t> 4 </a:t>
            </a:r>
            <a:r>
              <a:rPr lang="en-US" altLang="en-US" sz="4400" b="1" i="1" dirty="0" err="1">
                <a:solidFill>
                  <a:srgbClr val="0000FF"/>
                </a:solidFill>
              </a:rPr>
              <a:t>ghế</a:t>
            </a:r>
            <a:r>
              <a:rPr lang="en-US" altLang="en-US" sz="4400" b="1" i="1" dirty="0">
                <a:solidFill>
                  <a:srgbClr val="0000FF"/>
                </a:solidFill>
              </a:rPr>
              <a:t> .</a:t>
            </a:r>
          </a:p>
        </p:txBody>
      </p:sp>
      <p:grpSp>
        <p:nvGrpSpPr>
          <p:cNvPr id="5" name="Group 4"/>
          <p:cNvGrpSpPr/>
          <p:nvPr/>
        </p:nvGrpSpPr>
        <p:grpSpPr>
          <a:xfrm>
            <a:off x="940591" y="4067276"/>
            <a:ext cx="11249026" cy="846527"/>
            <a:chOff x="2006600" y="4220539"/>
            <a:chExt cx="11249026" cy="846527"/>
          </a:xfrm>
        </p:grpSpPr>
        <p:sp>
          <p:nvSpPr>
            <p:cNvPr id="20538" name="Text Box 58"/>
            <p:cNvSpPr txBox="1">
              <a:spLocks noChangeArrowheads="1"/>
            </p:cNvSpPr>
            <p:nvPr/>
          </p:nvSpPr>
          <p:spPr bwMode="auto">
            <a:xfrm>
              <a:off x="2006600" y="4220539"/>
              <a:ext cx="112490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4400" dirty="0">
                  <a:latin typeface="Times New Roman" panose="02020603050405020304" pitchFamily="18" charset="0"/>
                </a:rPr>
                <a:t>Cho </a:t>
              </a:r>
              <a:r>
                <a:rPr lang="en-US" altLang="en-US" sz="4400" dirty="0" err="1">
                  <a:latin typeface="Times New Roman" panose="02020603050405020304" pitchFamily="18" charset="0"/>
                </a:rPr>
                <a:t>tập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hợp</a:t>
              </a:r>
              <a:r>
                <a:rPr lang="en-US" altLang="en-US" sz="4400" dirty="0">
                  <a:latin typeface="Times New Roman" panose="02020603050405020304" pitchFamily="18" charset="0"/>
                </a:rPr>
                <a:t> A </a:t>
              </a:r>
              <a:r>
                <a:rPr lang="en-US" altLang="en-US" sz="4400" dirty="0" err="1">
                  <a:latin typeface="Times New Roman" panose="02020603050405020304" pitchFamily="18" charset="0"/>
                </a:rPr>
                <a:t>gồm</a:t>
              </a:r>
              <a:r>
                <a:rPr lang="en-US" altLang="en-US" sz="4400" dirty="0">
                  <a:latin typeface="Times New Roman" panose="02020603050405020304" pitchFamily="18" charset="0"/>
                </a:rPr>
                <a:t> </a:t>
              </a:r>
              <a:r>
                <a:rPr lang="en-US" altLang="en-US" sz="4400" i="1" dirty="0">
                  <a:latin typeface="Times New Roman" panose="02020603050405020304" pitchFamily="18" charset="0"/>
                </a:rPr>
                <a:t>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Rectangle 3"/>
                <p:cNvSpPr/>
                <p:nvPr/>
              </p:nvSpPr>
              <p:spPr>
                <a:xfrm>
                  <a:off x="8822041" y="4313013"/>
                  <a:ext cx="2117118"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1</m:t>
                            </m:r>
                          </m:e>
                        </m:d>
                      </m:oMath>
                    </m:oMathPara>
                  </a14:m>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8822041" y="4313013"/>
                  <a:ext cx="2117118" cy="754053"/>
                </a:xfrm>
                <a:prstGeom prst="rect">
                  <a:avLst/>
                </a:prstGeom>
                <a:blipFill rotWithShape="0">
                  <a:blip r:embed="rId3"/>
                  <a:stretch>
                    <a:fillRect/>
                  </a:stretch>
                </a:blipFill>
              </p:spPr>
              <p:txBody>
                <a:bodyPr/>
                <a:lstStyle/>
                <a:p>
                  <a:r>
                    <a:rPr lang="en-GB">
                      <a:noFill/>
                    </a:rPr>
                    <a:t> </a:t>
                  </a:r>
                </a:p>
              </p:txBody>
            </p:sp>
          </mc:Fallback>
        </mc:AlternateContent>
      </p:grpSp>
      <p:sp>
        <p:nvSpPr>
          <p:cNvPr id="6" name="Rectangle 5"/>
          <p:cNvSpPr/>
          <p:nvPr/>
        </p:nvSpPr>
        <p:spPr>
          <a:xfrm>
            <a:off x="936626" y="5094201"/>
            <a:ext cx="12192000" cy="1446550"/>
          </a:xfrm>
          <a:prstGeom prst="rect">
            <a:avLst/>
          </a:prstGeom>
        </p:spPr>
        <p:txBody>
          <a:bodyPr>
            <a:spAutoFit/>
          </a:bodyPr>
          <a:lstStyle/>
          <a:p>
            <a:pPr algn="just"/>
            <a:r>
              <a:rPr lang="en-US" altLang="en-US" sz="4400" dirty="0" err="1">
                <a:latin typeface="Times New Roman" panose="02020603050405020304" pitchFamily="18" charset="0"/>
              </a:rPr>
              <a:t>Mỗi</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kết</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quả</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của</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sự</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sắp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xếp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thứ</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tự</a:t>
            </a:r>
            <a:r>
              <a:rPr lang="en-US" altLang="en-US" sz="4400" dirty="0">
                <a:latin typeface="Times New Roman" panose="02020603050405020304" pitchFamily="18" charset="0"/>
              </a:rPr>
              <a:t> n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của</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tập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hợp</a:t>
            </a:r>
            <a:r>
              <a:rPr lang="en-US" altLang="en-US" sz="4400" dirty="0">
                <a:latin typeface="Times New Roman" panose="02020603050405020304" pitchFamily="18" charset="0"/>
              </a:rPr>
              <a:t> A </a:t>
            </a:r>
            <a:r>
              <a:rPr lang="en-US" altLang="en-US" sz="4400" dirty="0" err="1">
                <a:latin typeface="Times New Roman" panose="02020603050405020304" pitchFamily="18" charset="0"/>
              </a:rPr>
              <a:t>được</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gọi</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là</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một</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hoán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vị</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của</a:t>
            </a:r>
            <a:r>
              <a:rPr lang="en-US" altLang="en-US" sz="4400" dirty="0">
                <a:latin typeface="Times New Roman" panose="02020603050405020304" pitchFamily="18" charset="0"/>
              </a:rPr>
              <a:t> n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a:t>
            </a:r>
            <a:r>
              <a:rPr lang="en-US" altLang="en-US" sz="4000" dirty="0" err="1">
                <a:latin typeface="Times New Roman" panose="02020603050405020304" pitchFamily="18" charset="0"/>
              </a:rPr>
              <a:t>ó</a:t>
            </a:r>
            <a:r>
              <a:rPr lang="en-US" altLang="en-US" sz="4000" dirty="0">
                <a:latin typeface="Times New Roman" panose="02020603050405020304" pitchFamily="18" charset="0"/>
              </a:rPr>
              <a:t> </a:t>
            </a:r>
          </a:p>
        </p:txBody>
      </p:sp>
      <p:sp>
        <p:nvSpPr>
          <p:cNvPr id="7" name="Rectangle 6"/>
          <p:cNvSpPr/>
          <p:nvPr/>
        </p:nvSpPr>
        <p:spPr>
          <a:xfrm>
            <a:off x="1167408" y="8163377"/>
            <a:ext cx="12192000" cy="1446550"/>
          </a:xfrm>
          <a:prstGeom prst="rect">
            <a:avLst/>
          </a:prstGeom>
        </p:spPr>
        <p:txBody>
          <a:bodyPr>
            <a:spAutoFit/>
          </a:bodyPr>
          <a:lstStyle/>
          <a:p>
            <a:r>
              <a:rPr lang="en-US" altLang="en-US" sz="4400" dirty="0">
                <a:latin typeface="Times New Roman" panose="02020603050405020304" pitchFamily="18" charset="0"/>
              </a:rPr>
              <a:t>Hai </a:t>
            </a:r>
            <a:r>
              <a:rPr lang="en-US" altLang="en-US" sz="4400" dirty="0" err="1">
                <a:latin typeface="Times New Roman" panose="02020603050405020304" pitchFamily="18" charset="0"/>
              </a:rPr>
              <a:t>hoán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vị</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của</a:t>
            </a:r>
            <a:r>
              <a:rPr lang="en-US" altLang="en-US" sz="4400" dirty="0">
                <a:latin typeface="Times New Roman" panose="02020603050405020304" pitchFamily="18" charset="0"/>
              </a:rPr>
              <a:t> n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chỉ</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khác</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nhau</a:t>
            </a:r>
            <a:r>
              <a:rPr lang="en-US" altLang="en-US" sz="4400" dirty="0">
                <a:latin typeface="Times New Roman" panose="02020603050405020304" pitchFamily="18" charset="0"/>
              </a:rPr>
              <a:t> </a:t>
            </a:r>
          </a:p>
          <a:p>
            <a:r>
              <a:rPr lang="en-US" altLang="en-US" sz="4400" dirty="0">
                <a:latin typeface="Times New Roman" panose="02020603050405020304" pitchFamily="18" charset="0"/>
              </a:rPr>
              <a:t>ở </a:t>
            </a:r>
            <a:r>
              <a:rPr lang="en-US" altLang="en-US" sz="4400" dirty="0" err="1">
                <a:latin typeface="Times New Roman" panose="02020603050405020304" pitchFamily="18" charset="0"/>
              </a:rPr>
              <a:t>thứ</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tự</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sắp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xếp</a:t>
            </a:r>
            <a:r>
              <a:rPr lang="en-US" altLang="en-US" sz="4400" dirty="0">
                <a:latin typeface="Times New Roman" panose="02020603050405020304" pitchFamily="18" charset="0"/>
              </a:rPr>
              <a:t>.</a:t>
            </a:r>
          </a:p>
        </p:txBody>
      </p:sp>
      <p:pic>
        <p:nvPicPr>
          <p:cNvPr id="33" name="Picture 24" descr="Hai cai gh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11" r="48889" b="49295"/>
          <a:stretch>
            <a:fillRect/>
          </a:stretch>
        </p:blipFill>
        <p:spPr bwMode="auto">
          <a:xfrm>
            <a:off x="19506623" y="10866684"/>
            <a:ext cx="1054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Hai cai gh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11" r="48889" b="49295"/>
          <a:stretch>
            <a:fillRect/>
          </a:stretch>
        </p:blipFill>
        <p:spPr bwMode="auto">
          <a:xfrm>
            <a:off x="18211223" y="10866684"/>
            <a:ext cx="1054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Hai cai gh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11" r="48889" b="49295"/>
          <a:stretch>
            <a:fillRect/>
          </a:stretch>
        </p:blipFill>
        <p:spPr bwMode="auto">
          <a:xfrm>
            <a:off x="15620423" y="10866684"/>
            <a:ext cx="1054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7" descr="Hai cai gh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11" r="48889" b="49295"/>
          <a:stretch>
            <a:fillRect/>
          </a:stretch>
        </p:blipFill>
        <p:spPr bwMode="auto">
          <a:xfrm>
            <a:off x="16992023" y="10866684"/>
            <a:ext cx="1054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28"/>
          <p:cNvGrpSpPr>
            <a:grpSpLocks/>
          </p:cNvGrpSpPr>
          <p:nvPr/>
        </p:nvGrpSpPr>
        <p:grpSpPr bwMode="auto">
          <a:xfrm>
            <a:off x="16001423" y="11019084"/>
            <a:ext cx="4191000" cy="381000"/>
            <a:chOff x="3696" y="2424"/>
            <a:chExt cx="1452" cy="384"/>
          </a:xfrm>
        </p:grpSpPr>
        <p:sp>
          <p:nvSpPr>
            <p:cNvPr id="38" name="WordArt 29"/>
            <p:cNvSpPr>
              <a:spLocks noChangeArrowheads="1" noChangeShapeType="1" noTextEdit="1"/>
            </p:cNvSpPr>
            <p:nvPr/>
          </p:nvSpPr>
          <p:spPr bwMode="auto">
            <a:xfrm>
              <a:off x="3696" y="2448"/>
              <a:ext cx="108" cy="360"/>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chemeClr val="folHlink"/>
                  </a:solidFill>
                  <a:effectLst>
                    <a:outerShdw dist="35921" dir="2700000" algn="ctr" rotWithShape="0">
                      <a:srgbClr val="C0C0C0">
                        <a:alpha val="79999"/>
                      </a:srgbClr>
                    </a:outerShdw>
                  </a:effectLst>
                  <a:latin typeface="Impact" panose="020B0806030902050204" pitchFamily="34" charset="0"/>
                </a:rPr>
                <a:t>1</a:t>
              </a:r>
            </a:p>
          </p:txBody>
        </p:sp>
        <p:sp>
          <p:nvSpPr>
            <p:cNvPr id="39" name="WordArt 30"/>
            <p:cNvSpPr>
              <a:spLocks noChangeArrowheads="1" noChangeShapeType="1" noTextEdit="1"/>
            </p:cNvSpPr>
            <p:nvPr/>
          </p:nvSpPr>
          <p:spPr bwMode="auto">
            <a:xfrm>
              <a:off x="4176" y="2424"/>
              <a:ext cx="108" cy="360"/>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chemeClr val="folHlink"/>
                  </a:solidFill>
                  <a:effectLst>
                    <a:outerShdw dist="35921" dir="2700000" algn="ctr" rotWithShape="0">
                      <a:srgbClr val="C0C0C0">
                        <a:alpha val="79999"/>
                      </a:srgbClr>
                    </a:outerShdw>
                  </a:effectLst>
                  <a:latin typeface="Impact" panose="020B0806030902050204" pitchFamily="34" charset="0"/>
                </a:rPr>
                <a:t>2</a:t>
              </a:r>
            </a:p>
          </p:txBody>
        </p:sp>
        <p:sp>
          <p:nvSpPr>
            <p:cNvPr id="40" name="WordArt 31"/>
            <p:cNvSpPr>
              <a:spLocks noChangeArrowheads="1" noChangeShapeType="1" noTextEdit="1"/>
            </p:cNvSpPr>
            <p:nvPr/>
          </p:nvSpPr>
          <p:spPr bwMode="auto">
            <a:xfrm>
              <a:off x="4608" y="2424"/>
              <a:ext cx="108" cy="360"/>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chemeClr val="folHlink"/>
                  </a:solidFill>
                  <a:effectLst>
                    <a:outerShdw dist="35921" dir="2700000" algn="ctr" rotWithShape="0">
                      <a:srgbClr val="C0C0C0">
                        <a:alpha val="79999"/>
                      </a:srgbClr>
                    </a:outerShdw>
                  </a:effectLst>
                  <a:latin typeface="Impact" panose="020B0806030902050204" pitchFamily="34" charset="0"/>
                </a:rPr>
                <a:t>3</a:t>
              </a:r>
            </a:p>
          </p:txBody>
        </p:sp>
        <p:sp>
          <p:nvSpPr>
            <p:cNvPr id="41" name="WordArt 32"/>
            <p:cNvSpPr>
              <a:spLocks noChangeArrowheads="1" noChangeShapeType="1" noTextEdit="1"/>
            </p:cNvSpPr>
            <p:nvPr/>
          </p:nvSpPr>
          <p:spPr bwMode="auto">
            <a:xfrm>
              <a:off x="5040" y="2448"/>
              <a:ext cx="108" cy="360"/>
            </a:xfrm>
            <a:prstGeom prst="rect">
              <a:avLst/>
            </a:prstGeom>
          </p:spPr>
          <p:txBody>
            <a:bodyPr wrap="none" fromWordArt="1">
              <a:prstTxWarp prst="textPlain">
                <a:avLst>
                  <a:gd name="adj" fmla="val 50000"/>
                </a:avLst>
              </a:prstTxWarp>
            </a:bodyPr>
            <a:lstStyle/>
            <a:p>
              <a:pPr algn="ctr"/>
              <a:r>
                <a:rPr lang="en-GB" sz="3600" kern="10">
                  <a:ln w="9525">
                    <a:solidFill>
                      <a:srgbClr val="FF0000"/>
                    </a:solidFill>
                    <a:round/>
                    <a:headEnd/>
                    <a:tailEnd/>
                  </a:ln>
                  <a:solidFill>
                    <a:schemeClr val="folHlink"/>
                  </a:solidFill>
                  <a:effectLst>
                    <a:outerShdw dist="35921" dir="2700000" algn="ctr" rotWithShape="0">
                      <a:srgbClr val="C0C0C0">
                        <a:alpha val="79999"/>
                      </a:srgbClr>
                    </a:outerShdw>
                  </a:effectLst>
                  <a:latin typeface="Impact" panose="020B0806030902050204" pitchFamily="34" charset="0"/>
                </a:rPr>
                <a:t>4</a:t>
              </a:r>
            </a:p>
          </p:txBody>
        </p:sp>
      </p:grpSp>
      <p:sp>
        <p:nvSpPr>
          <p:cNvPr id="42" name="Text Box 33"/>
          <p:cNvSpPr txBox="1">
            <a:spLocks noChangeArrowheads="1"/>
          </p:cNvSpPr>
          <p:nvPr/>
        </p:nvSpPr>
        <p:spPr bwMode="auto">
          <a:xfrm>
            <a:off x="16001423" y="11704884"/>
            <a:ext cx="490538"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VNI-Times" pitchFamily="2" charset="0"/>
              </a:rPr>
              <a:t>A</a:t>
            </a:r>
          </a:p>
        </p:txBody>
      </p:sp>
      <p:sp>
        <p:nvSpPr>
          <p:cNvPr id="43" name="Text Box 34"/>
          <p:cNvSpPr txBox="1">
            <a:spLocks noChangeArrowheads="1"/>
          </p:cNvSpPr>
          <p:nvPr/>
        </p:nvSpPr>
        <p:spPr bwMode="auto">
          <a:xfrm>
            <a:off x="17373023" y="11704884"/>
            <a:ext cx="477838"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VNI-Times" pitchFamily="2" charset="0"/>
              </a:rPr>
              <a:t>B</a:t>
            </a:r>
          </a:p>
        </p:txBody>
      </p:sp>
      <p:sp>
        <p:nvSpPr>
          <p:cNvPr id="44" name="Text Box 35"/>
          <p:cNvSpPr txBox="1">
            <a:spLocks noChangeArrowheads="1"/>
          </p:cNvSpPr>
          <p:nvPr/>
        </p:nvSpPr>
        <p:spPr bwMode="auto">
          <a:xfrm>
            <a:off x="18592223" y="11704884"/>
            <a:ext cx="493713"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VNI-Times" pitchFamily="2" charset="0"/>
              </a:rPr>
              <a:t>C</a:t>
            </a:r>
          </a:p>
        </p:txBody>
      </p:sp>
      <p:sp>
        <p:nvSpPr>
          <p:cNvPr id="45" name="Text Box 36"/>
          <p:cNvSpPr txBox="1">
            <a:spLocks noChangeArrowheads="1"/>
          </p:cNvSpPr>
          <p:nvPr/>
        </p:nvSpPr>
        <p:spPr bwMode="auto">
          <a:xfrm>
            <a:off x="19887623" y="11704884"/>
            <a:ext cx="503238"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VNI-Times" pitchFamily="2" charset="0"/>
              </a:rPr>
              <a:t>D</a:t>
            </a:r>
          </a:p>
        </p:txBody>
      </p:sp>
      <p:sp>
        <p:nvSpPr>
          <p:cNvPr id="46" name="Text Box 37"/>
          <p:cNvSpPr txBox="1">
            <a:spLocks noChangeArrowheads="1"/>
          </p:cNvSpPr>
          <p:nvPr/>
        </p:nvSpPr>
        <p:spPr bwMode="auto">
          <a:xfrm>
            <a:off x="16001423" y="12466884"/>
            <a:ext cx="490538"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VNI-Times" pitchFamily="2" charset="0"/>
              </a:rPr>
              <a:t>A</a:t>
            </a:r>
          </a:p>
        </p:txBody>
      </p:sp>
      <p:sp>
        <p:nvSpPr>
          <p:cNvPr id="47" name="Text Box 38"/>
          <p:cNvSpPr txBox="1">
            <a:spLocks noChangeArrowheads="1"/>
          </p:cNvSpPr>
          <p:nvPr/>
        </p:nvSpPr>
        <p:spPr bwMode="auto">
          <a:xfrm>
            <a:off x="17373023" y="12466884"/>
            <a:ext cx="477838"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VNI-Times" pitchFamily="2" charset="0"/>
              </a:rPr>
              <a:t>B</a:t>
            </a:r>
          </a:p>
        </p:txBody>
      </p:sp>
      <p:sp>
        <p:nvSpPr>
          <p:cNvPr id="48" name="Text Box 39"/>
          <p:cNvSpPr txBox="1">
            <a:spLocks noChangeArrowheads="1"/>
          </p:cNvSpPr>
          <p:nvPr/>
        </p:nvSpPr>
        <p:spPr bwMode="auto">
          <a:xfrm>
            <a:off x="18592223" y="12466884"/>
            <a:ext cx="503238"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VNI-Times" pitchFamily="2" charset="0"/>
              </a:rPr>
              <a:t>D</a:t>
            </a:r>
          </a:p>
        </p:txBody>
      </p:sp>
      <p:sp>
        <p:nvSpPr>
          <p:cNvPr id="49" name="Text Box 40"/>
          <p:cNvSpPr txBox="1">
            <a:spLocks noChangeArrowheads="1"/>
          </p:cNvSpPr>
          <p:nvPr/>
        </p:nvSpPr>
        <p:spPr bwMode="auto">
          <a:xfrm>
            <a:off x="19887623" y="12466884"/>
            <a:ext cx="493713" cy="588963"/>
          </a:xfrm>
          <a:prstGeom prst="rect">
            <a:avLst/>
          </a:prstGeom>
          <a:noFill/>
          <a:ln w="9525">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VNI-Times" pitchFamily="2" charset="0"/>
              </a:rPr>
              <a:t>C</a:t>
            </a:r>
          </a:p>
        </p:txBody>
      </p:sp>
      <p:sp>
        <p:nvSpPr>
          <p:cNvPr id="50" name="Line 49"/>
          <p:cNvSpPr>
            <a:spLocks noChangeShapeType="1"/>
          </p:cNvSpPr>
          <p:nvPr/>
        </p:nvSpPr>
        <p:spPr bwMode="auto">
          <a:xfrm>
            <a:off x="20421023" y="12009684"/>
            <a:ext cx="76200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Text Box 50"/>
          <p:cNvSpPr txBox="1">
            <a:spLocks noChangeArrowheads="1"/>
          </p:cNvSpPr>
          <p:nvPr/>
        </p:nvSpPr>
        <p:spPr bwMode="auto">
          <a:xfrm>
            <a:off x="21090948" y="11639797"/>
            <a:ext cx="1320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VNI-Times" pitchFamily="2" charset="0"/>
              </a:rPr>
              <a:t>ABCD</a:t>
            </a:r>
          </a:p>
        </p:txBody>
      </p:sp>
      <p:sp>
        <p:nvSpPr>
          <p:cNvPr id="52" name="Line 51"/>
          <p:cNvSpPr>
            <a:spLocks noChangeShapeType="1"/>
          </p:cNvSpPr>
          <p:nvPr/>
        </p:nvSpPr>
        <p:spPr bwMode="auto">
          <a:xfrm>
            <a:off x="20421023" y="12695484"/>
            <a:ext cx="76200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 name="Text Box 52"/>
          <p:cNvSpPr txBox="1">
            <a:spLocks noChangeArrowheads="1"/>
          </p:cNvSpPr>
          <p:nvPr/>
        </p:nvSpPr>
        <p:spPr bwMode="auto">
          <a:xfrm>
            <a:off x="21106823" y="12314484"/>
            <a:ext cx="132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VNI-Times" pitchFamily="2" charset="0"/>
              </a:rPr>
              <a:t>ABDC</a:t>
            </a:r>
          </a:p>
        </p:txBody>
      </p:sp>
      <p:sp>
        <p:nvSpPr>
          <p:cNvPr id="54" name="Text Box 55"/>
          <p:cNvSpPr txBox="1">
            <a:spLocks noChangeArrowheads="1"/>
          </p:cNvSpPr>
          <p:nvPr/>
        </p:nvSpPr>
        <p:spPr bwMode="auto">
          <a:xfrm>
            <a:off x="14172623" y="11019084"/>
            <a:ext cx="1479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u="sng" dirty="0" err="1">
                <a:latin typeface="VNI-Times" pitchFamily="2" charset="0"/>
              </a:rPr>
              <a:t>Caùch</a:t>
            </a:r>
            <a:r>
              <a:rPr lang="en-US" altLang="en-US" u="sng" dirty="0">
                <a:latin typeface="VNI-Times" pitchFamily="2" charset="0"/>
              </a:rPr>
              <a:t> 2</a:t>
            </a:r>
            <a:r>
              <a:rPr lang="en-US" altLang="en-US" dirty="0">
                <a:latin typeface="VNI-Times" pitchFamily="2" charset="0"/>
              </a:rPr>
              <a:t>.</a:t>
            </a:r>
          </a:p>
        </p:txBody>
      </p:sp>
      <p:sp>
        <p:nvSpPr>
          <p:cNvPr id="55" name="Text Box 56"/>
          <p:cNvSpPr txBox="1">
            <a:spLocks noChangeArrowheads="1"/>
          </p:cNvSpPr>
          <p:nvPr/>
        </p:nvSpPr>
        <p:spPr bwMode="auto">
          <a:xfrm>
            <a:off x="13567599" y="5016041"/>
            <a:ext cx="18485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u="sng" dirty="0" err="1">
                <a:latin typeface="+mj-lt"/>
              </a:rPr>
              <a:t>Cách</a:t>
            </a:r>
            <a:r>
              <a:rPr lang="en-US" altLang="en-US" sz="4400" u="sng" dirty="0">
                <a:latin typeface="+mj-lt"/>
              </a:rPr>
              <a:t> 1</a:t>
            </a:r>
            <a:r>
              <a:rPr lang="en-US" altLang="en-US" sz="4400" u="sng" dirty="0">
                <a:solidFill>
                  <a:srgbClr val="FFFF00"/>
                </a:solidFill>
                <a:latin typeface="+mj-lt"/>
              </a:rPr>
              <a:t>.</a:t>
            </a:r>
          </a:p>
        </p:txBody>
      </p:sp>
      <p:sp>
        <p:nvSpPr>
          <p:cNvPr id="56" name="Text Box 57"/>
          <p:cNvSpPr txBox="1">
            <a:spLocks noChangeArrowheads="1"/>
          </p:cNvSpPr>
          <p:nvPr/>
        </p:nvSpPr>
        <p:spPr bwMode="auto">
          <a:xfrm>
            <a:off x="15629976" y="4972386"/>
            <a:ext cx="345145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err="1">
                <a:latin typeface="+mj-lt"/>
              </a:rPr>
              <a:t>Dùng</a:t>
            </a:r>
            <a:r>
              <a:rPr lang="en-US" altLang="en-US" sz="4400" dirty="0">
                <a:latin typeface="+mj-lt"/>
              </a:rPr>
              <a:t> QT </a:t>
            </a:r>
            <a:r>
              <a:rPr lang="en-US" altLang="en-US" sz="4400" dirty="0" err="1">
                <a:latin typeface="+mj-lt"/>
              </a:rPr>
              <a:t>nhân</a:t>
            </a:r>
            <a:endParaRPr lang="en-US" altLang="en-US" sz="4400" dirty="0">
              <a:latin typeface="+mj-lt"/>
            </a:endParaRPr>
          </a:p>
        </p:txBody>
      </p:sp>
      <p:sp>
        <p:nvSpPr>
          <p:cNvPr id="57" name="Text Box 61"/>
          <p:cNvSpPr txBox="1">
            <a:spLocks noChangeArrowheads="1"/>
          </p:cNvSpPr>
          <p:nvPr/>
        </p:nvSpPr>
        <p:spPr bwMode="auto">
          <a:xfrm>
            <a:off x="13359408" y="5967332"/>
            <a:ext cx="103336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err="1">
                <a:latin typeface="+mj-lt"/>
              </a:rPr>
              <a:t>Có</a:t>
            </a:r>
            <a:r>
              <a:rPr lang="en-US" altLang="en-US" sz="4400" dirty="0">
                <a:latin typeface="+mj-lt"/>
              </a:rPr>
              <a:t> 4 </a:t>
            </a:r>
            <a:r>
              <a:rPr lang="en-US" altLang="en-US" sz="4400" dirty="0" err="1">
                <a:latin typeface="+mj-lt"/>
              </a:rPr>
              <a:t>cách</a:t>
            </a:r>
            <a:r>
              <a:rPr lang="en-US" altLang="en-US" sz="4400" dirty="0">
                <a:latin typeface="+mj-lt"/>
              </a:rPr>
              <a:t> </a:t>
            </a:r>
            <a:r>
              <a:rPr lang="en-US" altLang="en-US" sz="4400" dirty="0" err="1">
                <a:latin typeface="+mj-lt"/>
              </a:rPr>
              <a:t>chọn</a:t>
            </a:r>
            <a:r>
              <a:rPr lang="en-US" altLang="en-US" sz="4400" dirty="0">
                <a:latin typeface="+mj-lt"/>
              </a:rPr>
              <a:t> 1 </a:t>
            </a:r>
            <a:r>
              <a:rPr lang="en-US" altLang="en-US" sz="4400" dirty="0" err="1">
                <a:latin typeface="+mj-lt"/>
              </a:rPr>
              <a:t>bạn</a:t>
            </a:r>
            <a:r>
              <a:rPr lang="en-US" altLang="en-US" sz="4400" dirty="0">
                <a:latin typeface="+mj-lt"/>
              </a:rPr>
              <a:t> </a:t>
            </a:r>
            <a:r>
              <a:rPr lang="en-US" altLang="en-US" sz="4400" dirty="0" err="1">
                <a:latin typeface="+mj-lt"/>
              </a:rPr>
              <a:t>ngồi</a:t>
            </a:r>
            <a:r>
              <a:rPr lang="en-US" altLang="en-US" sz="4400" dirty="0">
                <a:latin typeface="+mj-lt"/>
              </a:rPr>
              <a:t> </a:t>
            </a:r>
            <a:r>
              <a:rPr lang="en-US" altLang="en-US" sz="4400" dirty="0" err="1">
                <a:latin typeface="+mj-lt"/>
              </a:rPr>
              <a:t>vào</a:t>
            </a:r>
            <a:r>
              <a:rPr lang="en-US" altLang="en-US" sz="4400" dirty="0">
                <a:latin typeface="+mj-lt"/>
              </a:rPr>
              <a:t> </a:t>
            </a:r>
            <a:r>
              <a:rPr lang="en-US" altLang="en-US" sz="4400" dirty="0" err="1">
                <a:latin typeface="+mj-lt"/>
              </a:rPr>
              <a:t>ghế</a:t>
            </a:r>
            <a:r>
              <a:rPr lang="en-US" altLang="en-US" sz="4400" dirty="0">
                <a:latin typeface="+mj-lt"/>
              </a:rPr>
              <a:t> </a:t>
            </a:r>
            <a:r>
              <a:rPr lang="en-US" altLang="en-US" sz="4400" dirty="0" err="1">
                <a:latin typeface="+mj-lt"/>
              </a:rPr>
              <a:t>thứ</a:t>
            </a:r>
            <a:r>
              <a:rPr lang="en-US" altLang="en-US" sz="4400" dirty="0">
                <a:latin typeface="+mj-lt"/>
              </a:rPr>
              <a:t> </a:t>
            </a:r>
            <a:r>
              <a:rPr lang="en-US" altLang="en-US" sz="4400" dirty="0" err="1">
                <a:latin typeface="+mj-lt"/>
              </a:rPr>
              <a:t>nhất</a:t>
            </a:r>
            <a:r>
              <a:rPr lang="en-US" altLang="en-US" sz="4400" dirty="0">
                <a:latin typeface="+mj-lt"/>
              </a:rPr>
              <a:t>.</a:t>
            </a:r>
          </a:p>
        </p:txBody>
      </p:sp>
      <p:sp>
        <p:nvSpPr>
          <p:cNvPr id="60" name="Text Box 64"/>
          <p:cNvSpPr txBox="1">
            <a:spLocks noChangeArrowheads="1"/>
          </p:cNvSpPr>
          <p:nvPr/>
        </p:nvSpPr>
        <p:spPr bwMode="auto">
          <a:xfrm>
            <a:off x="13128626" y="9626004"/>
            <a:ext cx="106564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Theo </a:t>
            </a:r>
            <a:r>
              <a:rPr lang="en-US" altLang="en-US" sz="4400" dirty="0" err="1">
                <a:latin typeface="+mj-lt"/>
              </a:rPr>
              <a:t>quy</a:t>
            </a:r>
            <a:r>
              <a:rPr lang="en-US" altLang="en-US" sz="4400" dirty="0">
                <a:latin typeface="+mj-lt"/>
              </a:rPr>
              <a:t> </a:t>
            </a:r>
            <a:r>
              <a:rPr lang="en-US" altLang="en-US" sz="4400" dirty="0" err="1">
                <a:latin typeface="+mj-lt"/>
              </a:rPr>
              <a:t>tắc</a:t>
            </a:r>
            <a:r>
              <a:rPr lang="en-US" altLang="en-US" sz="4400" dirty="0">
                <a:latin typeface="+mj-lt"/>
              </a:rPr>
              <a:t> </a:t>
            </a:r>
            <a:r>
              <a:rPr lang="en-US" altLang="en-US" sz="4400" dirty="0" err="1">
                <a:latin typeface="+mj-lt"/>
              </a:rPr>
              <a:t>nhân</a:t>
            </a:r>
            <a:r>
              <a:rPr lang="en-US" altLang="en-US" sz="4400" dirty="0">
                <a:latin typeface="+mj-lt"/>
              </a:rPr>
              <a:t>, ta </a:t>
            </a:r>
            <a:r>
              <a:rPr lang="en-US" altLang="en-US" sz="4400" dirty="0" err="1">
                <a:latin typeface="+mj-lt"/>
              </a:rPr>
              <a:t>có</a:t>
            </a:r>
            <a:r>
              <a:rPr lang="en-US" altLang="en-US" sz="4400" dirty="0">
                <a:latin typeface="+mj-lt"/>
              </a:rPr>
              <a:t> :4. 3. 2. 1 = 24 (</a:t>
            </a:r>
            <a:r>
              <a:rPr lang="en-US" altLang="en-US" sz="4400" dirty="0" err="1">
                <a:latin typeface="+mj-lt"/>
              </a:rPr>
              <a:t>cách</a:t>
            </a:r>
            <a:r>
              <a:rPr lang="en-US" altLang="en-US" sz="4400" dirty="0">
                <a:latin typeface="+mj-lt"/>
              </a:rPr>
              <a:t>)</a:t>
            </a:r>
          </a:p>
        </p:txBody>
      </p:sp>
      <p:sp>
        <p:nvSpPr>
          <p:cNvPr id="61" name="Text Box 61"/>
          <p:cNvSpPr txBox="1">
            <a:spLocks noChangeArrowheads="1"/>
          </p:cNvSpPr>
          <p:nvPr/>
        </p:nvSpPr>
        <p:spPr bwMode="auto">
          <a:xfrm>
            <a:off x="13359408" y="6881006"/>
            <a:ext cx="99830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err="1">
                <a:latin typeface="+mj-lt"/>
              </a:rPr>
              <a:t>Có</a:t>
            </a:r>
            <a:r>
              <a:rPr lang="en-US" altLang="en-US" sz="4400" dirty="0">
                <a:latin typeface="+mj-lt"/>
              </a:rPr>
              <a:t> 3 </a:t>
            </a:r>
            <a:r>
              <a:rPr lang="en-US" altLang="en-US" sz="4400" dirty="0" err="1">
                <a:latin typeface="+mj-lt"/>
              </a:rPr>
              <a:t>cách</a:t>
            </a:r>
            <a:r>
              <a:rPr lang="en-US" altLang="en-US" sz="4400" dirty="0">
                <a:latin typeface="+mj-lt"/>
              </a:rPr>
              <a:t> </a:t>
            </a:r>
            <a:r>
              <a:rPr lang="en-US" altLang="en-US" sz="4400" dirty="0" err="1">
                <a:latin typeface="+mj-lt"/>
              </a:rPr>
              <a:t>chọn</a:t>
            </a:r>
            <a:r>
              <a:rPr lang="en-US" altLang="en-US" sz="4400" dirty="0">
                <a:latin typeface="+mj-lt"/>
              </a:rPr>
              <a:t> 1 </a:t>
            </a:r>
            <a:r>
              <a:rPr lang="en-US" altLang="en-US" sz="4400" dirty="0" err="1">
                <a:latin typeface="+mj-lt"/>
              </a:rPr>
              <a:t>bạn</a:t>
            </a:r>
            <a:r>
              <a:rPr lang="en-US" altLang="en-US" sz="4400" dirty="0">
                <a:latin typeface="+mj-lt"/>
              </a:rPr>
              <a:t> </a:t>
            </a:r>
            <a:r>
              <a:rPr lang="en-US" altLang="en-US" sz="4400" dirty="0" err="1">
                <a:latin typeface="+mj-lt"/>
              </a:rPr>
              <a:t>ngồi</a:t>
            </a:r>
            <a:r>
              <a:rPr lang="en-US" altLang="en-US" sz="4400" dirty="0">
                <a:latin typeface="+mj-lt"/>
              </a:rPr>
              <a:t> </a:t>
            </a:r>
            <a:r>
              <a:rPr lang="en-US" altLang="en-US" sz="4400" dirty="0" err="1">
                <a:latin typeface="+mj-lt"/>
              </a:rPr>
              <a:t>vào</a:t>
            </a:r>
            <a:r>
              <a:rPr lang="en-US" altLang="en-US" sz="4400" dirty="0">
                <a:latin typeface="+mj-lt"/>
              </a:rPr>
              <a:t> </a:t>
            </a:r>
            <a:r>
              <a:rPr lang="en-US" altLang="en-US" sz="4400" dirty="0" err="1">
                <a:latin typeface="+mj-lt"/>
              </a:rPr>
              <a:t>ghế</a:t>
            </a:r>
            <a:r>
              <a:rPr lang="en-US" altLang="en-US" sz="4400" dirty="0">
                <a:latin typeface="+mj-lt"/>
              </a:rPr>
              <a:t> </a:t>
            </a:r>
            <a:r>
              <a:rPr lang="en-US" altLang="en-US" sz="4400" dirty="0" err="1">
                <a:latin typeface="+mj-lt"/>
              </a:rPr>
              <a:t>thứ</a:t>
            </a:r>
            <a:r>
              <a:rPr lang="en-US" altLang="en-US" sz="4400" dirty="0">
                <a:latin typeface="+mj-lt"/>
              </a:rPr>
              <a:t> </a:t>
            </a:r>
            <a:r>
              <a:rPr lang="en-US" altLang="en-US" sz="4400" dirty="0" err="1">
                <a:latin typeface="+mj-lt"/>
              </a:rPr>
              <a:t>hai</a:t>
            </a:r>
            <a:r>
              <a:rPr lang="en-US" altLang="en-US" sz="4400" dirty="0">
                <a:latin typeface="+mj-lt"/>
              </a:rPr>
              <a:t>.</a:t>
            </a:r>
          </a:p>
        </p:txBody>
      </p:sp>
      <p:sp>
        <p:nvSpPr>
          <p:cNvPr id="62" name="Text Box 61"/>
          <p:cNvSpPr txBox="1">
            <a:spLocks noChangeArrowheads="1"/>
          </p:cNvSpPr>
          <p:nvPr/>
        </p:nvSpPr>
        <p:spPr bwMode="auto">
          <a:xfrm>
            <a:off x="13376889" y="7713312"/>
            <a:ext cx="985321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err="1">
                <a:latin typeface="+mj-lt"/>
              </a:rPr>
              <a:t>Có</a:t>
            </a:r>
            <a:r>
              <a:rPr lang="en-US" altLang="en-US" sz="4400" dirty="0">
                <a:latin typeface="+mj-lt"/>
              </a:rPr>
              <a:t> 2 </a:t>
            </a:r>
            <a:r>
              <a:rPr lang="en-US" altLang="en-US" sz="4400" dirty="0" err="1">
                <a:latin typeface="+mj-lt"/>
              </a:rPr>
              <a:t>cách</a:t>
            </a:r>
            <a:r>
              <a:rPr lang="en-US" altLang="en-US" sz="4400" dirty="0">
                <a:latin typeface="+mj-lt"/>
              </a:rPr>
              <a:t> </a:t>
            </a:r>
            <a:r>
              <a:rPr lang="en-US" altLang="en-US" sz="4400" dirty="0" err="1">
                <a:latin typeface="+mj-lt"/>
              </a:rPr>
              <a:t>chọn</a:t>
            </a:r>
            <a:r>
              <a:rPr lang="en-US" altLang="en-US" sz="4400" dirty="0">
                <a:latin typeface="+mj-lt"/>
              </a:rPr>
              <a:t> 1 </a:t>
            </a:r>
            <a:r>
              <a:rPr lang="en-US" altLang="en-US" sz="4400" dirty="0" err="1">
                <a:latin typeface="+mj-lt"/>
              </a:rPr>
              <a:t>bạn</a:t>
            </a:r>
            <a:r>
              <a:rPr lang="en-US" altLang="en-US" sz="4400" dirty="0">
                <a:latin typeface="+mj-lt"/>
              </a:rPr>
              <a:t> </a:t>
            </a:r>
            <a:r>
              <a:rPr lang="en-US" altLang="en-US" sz="4400" dirty="0" err="1">
                <a:latin typeface="+mj-lt"/>
              </a:rPr>
              <a:t>ngồi</a:t>
            </a:r>
            <a:r>
              <a:rPr lang="en-US" altLang="en-US" sz="4400" dirty="0">
                <a:latin typeface="+mj-lt"/>
              </a:rPr>
              <a:t> </a:t>
            </a:r>
            <a:r>
              <a:rPr lang="en-US" altLang="en-US" sz="4400" dirty="0" err="1">
                <a:latin typeface="+mj-lt"/>
              </a:rPr>
              <a:t>vào</a:t>
            </a:r>
            <a:r>
              <a:rPr lang="en-US" altLang="en-US" sz="4400" dirty="0">
                <a:latin typeface="+mj-lt"/>
              </a:rPr>
              <a:t> </a:t>
            </a:r>
            <a:r>
              <a:rPr lang="en-US" altLang="en-US" sz="4400" dirty="0" err="1">
                <a:latin typeface="+mj-lt"/>
              </a:rPr>
              <a:t>ghế</a:t>
            </a:r>
            <a:r>
              <a:rPr lang="en-US" altLang="en-US" sz="4400" dirty="0">
                <a:latin typeface="+mj-lt"/>
              </a:rPr>
              <a:t> </a:t>
            </a:r>
            <a:r>
              <a:rPr lang="en-US" altLang="en-US" sz="4400" dirty="0" err="1">
                <a:latin typeface="+mj-lt"/>
              </a:rPr>
              <a:t>thứ</a:t>
            </a:r>
            <a:r>
              <a:rPr lang="en-US" altLang="en-US" sz="4400" dirty="0">
                <a:latin typeface="+mj-lt"/>
              </a:rPr>
              <a:t> </a:t>
            </a:r>
            <a:r>
              <a:rPr lang="en-US" altLang="en-US" sz="4400" dirty="0" err="1">
                <a:latin typeface="+mj-lt"/>
              </a:rPr>
              <a:t>ba</a:t>
            </a:r>
            <a:r>
              <a:rPr lang="en-US" altLang="en-US" sz="4400" dirty="0">
                <a:latin typeface="+mj-lt"/>
              </a:rPr>
              <a:t>.</a:t>
            </a:r>
          </a:p>
        </p:txBody>
      </p:sp>
      <p:sp>
        <p:nvSpPr>
          <p:cNvPr id="63" name="Text Box 61"/>
          <p:cNvSpPr txBox="1">
            <a:spLocks noChangeArrowheads="1"/>
          </p:cNvSpPr>
          <p:nvPr/>
        </p:nvSpPr>
        <p:spPr bwMode="auto">
          <a:xfrm>
            <a:off x="13376889" y="8461843"/>
            <a:ext cx="98147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err="1">
                <a:latin typeface="+mj-lt"/>
              </a:rPr>
              <a:t>Có</a:t>
            </a:r>
            <a:r>
              <a:rPr lang="en-US" altLang="en-US" sz="4400" dirty="0">
                <a:latin typeface="+mj-lt"/>
              </a:rPr>
              <a:t> 1 </a:t>
            </a:r>
            <a:r>
              <a:rPr lang="en-US" altLang="en-US" sz="4400" dirty="0" err="1">
                <a:latin typeface="+mj-lt"/>
              </a:rPr>
              <a:t>cách</a:t>
            </a:r>
            <a:r>
              <a:rPr lang="en-US" altLang="en-US" sz="4400" dirty="0">
                <a:latin typeface="+mj-lt"/>
              </a:rPr>
              <a:t> </a:t>
            </a:r>
            <a:r>
              <a:rPr lang="en-US" altLang="en-US" sz="4400" dirty="0" err="1">
                <a:latin typeface="+mj-lt"/>
              </a:rPr>
              <a:t>chọn</a:t>
            </a:r>
            <a:r>
              <a:rPr lang="en-US" altLang="en-US" sz="4400" dirty="0">
                <a:latin typeface="+mj-lt"/>
              </a:rPr>
              <a:t> 1 </a:t>
            </a:r>
            <a:r>
              <a:rPr lang="en-US" altLang="en-US" sz="4400" dirty="0" err="1">
                <a:latin typeface="+mj-lt"/>
              </a:rPr>
              <a:t>bạn</a:t>
            </a:r>
            <a:r>
              <a:rPr lang="en-US" altLang="en-US" sz="4400" dirty="0">
                <a:latin typeface="+mj-lt"/>
              </a:rPr>
              <a:t> </a:t>
            </a:r>
            <a:r>
              <a:rPr lang="en-US" altLang="en-US" sz="4400" dirty="0" err="1">
                <a:latin typeface="+mj-lt"/>
              </a:rPr>
              <a:t>ngồi</a:t>
            </a:r>
            <a:r>
              <a:rPr lang="en-US" altLang="en-US" sz="4400" dirty="0">
                <a:latin typeface="+mj-lt"/>
              </a:rPr>
              <a:t> </a:t>
            </a:r>
            <a:r>
              <a:rPr lang="en-US" altLang="en-US" sz="4400" dirty="0" err="1">
                <a:latin typeface="+mj-lt"/>
              </a:rPr>
              <a:t>vào</a:t>
            </a:r>
            <a:r>
              <a:rPr lang="en-US" altLang="en-US" sz="4400" dirty="0">
                <a:latin typeface="+mj-lt"/>
              </a:rPr>
              <a:t> </a:t>
            </a:r>
            <a:r>
              <a:rPr lang="en-US" altLang="en-US" sz="4400" dirty="0" err="1">
                <a:latin typeface="+mj-lt"/>
              </a:rPr>
              <a:t>ghế</a:t>
            </a:r>
            <a:r>
              <a:rPr lang="en-US" altLang="en-US" sz="4400" dirty="0">
                <a:latin typeface="+mj-lt"/>
              </a:rPr>
              <a:t> </a:t>
            </a:r>
            <a:r>
              <a:rPr lang="en-US" altLang="en-US" sz="4400" dirty="0" err="1">
                <a:latin typeface="+mj-lt"/>
              </a:rPr>
              <a:t>thứ</a:t>
            </a:r>
            <a:r>
              <a:rPr lang="en-US" altLang="en-US" sz="4400" dirty="0">
                <a:latin typeface="+mj-lt"/>
              </a:rPr>
              <a:t> </a:t>
            </a:r>
            <a:r>
              <a:rPr lang="en-US" altLang="en-US" sz="4400" dirty="0" err="1">
                <a:latin typeface="+mj-lt"/>
              </a:rPr>
              <a:t>tư</a:t>
            </a:r>
            <a:r>
              <a:rPr lang="en-US" altLang="en-US" sz="4400" dirty="0">
                <a:latin typeface="+mj-lt"/>
              </a:rPr>
              <a:t>.</a:t>
            </a:r>
          </a:p>
        </p:txBody>
      </p:sp>
      <p:sp>
        <p:nvSpPr>
          <p:cNvPr id="8" name="Oval Callout 7"/>
          <p:cNvSpPr/>
          <p:nvPr/>
        </p:nvSpPr>
        <p:spPr>
          <a:xfrm>
            <a:off x="3895780" y="9459884"/>
            <a:ext cx="9245023" cy="3235600"/>
          </a:xfrm>
          <a:prstGeom prst="wedgeEllipseCallout">
            <a:avLst>
              <a:gd name="adj1" fmla="val 78074"/>
              <a:gd name="adj2" fmla="val 448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err="1">
                <a:solidFill>
                  <a:schemeClr val="tx1"/>
                </a:solidFill>
              </a:rPr>
              <a:t>Số</a:t>
            </a:r>
            <a:r>
              <a:rPr lang="en-GB" i="1" dirty="0">
                <a:solidFill>
                  <a:schemeClr val="tx1"/>
                </a:solidFill>
              </a:rPr>
              <a:t> </a:t>
            </a:r>
            <a:r>
              <a:rPr lang="en-GB" i="1" dirty="0" err="1">
                <a:solidFill>
                  <a:schemeClr val="tx1"/>
                </a:solidFill>
              </a:rPr>
              <a:t>cách</a:t>
            </a:r>
            <a:r>
              <a:rPr lang="en-GB" i="1" dirty="0">
                <a:solidFill>
                  <a:schemeClr val="tx1"/>
                </a:solidFill>
              </a:rPr>
              <a:t> </a:t>
            </a:r>
            <a:r>
              <a:rPr lang="en-GB" i="1" dirty="0" err="1">
                <a:solidFill>
                  <a:schemeClr val="tx1"/>
                </a:solidFill>
              </a:rPr>
              <a:t>sắp</a:t>
            </a:r>
            <a:r>
              <a:rPr lang="en-GB" i="1" dirty="0">
                <a:solidFill>
                  <a:schemeClr val="tx1"/>
                </a:solidFill>
              </a:rPr>
              <a:t> </a:t>
            </a:r>
            <a:r>
              <a:rPr lang="en-GB" i="1" dirty="0" err="1">
                <a:solidFill>
                  <a:schemeClr val="tx1"/>
                </a:solidFill>
              </a:rPr>
              <a:t>xếp</a:t>
            </a:r>
            <a:r>
              <a:rPr lang="en-GB" i="1" dirty="0">
                <a:solidFill>
                  <a:schemeClr val="tx1"/>
                </a:solidFill>
              </a:rPr>
              <a:t> 4 </a:t>
            </a:r>
            <a:r>
              <a:rPr lang="en-GB" i="1" dirty="0" err="1">
                <a:solidFill>
                  <a:schemeClr val="tx1"/>
                </a:solidFill>
              </a:rPr>
              <a:t>bạn</a:t>
            </a:r>
            <a:r>
              <a:rPr lang="en-GB" i="1" dirty="0">
                <a:solidFill>
                  <a:schemeClr val="tx1"/>
                </a:solidFill>
              </a:rPr>
              <a:t> An, </a:t>
            </a:r>
            <a:r>
              <a:rPr lang="en-GB" i="1" dirty="0" err="1">
                <a:solidFill>
                  <a:schemeClr val="tx1"/>
                </a:solidFill>
              </a:rPr>
              <a:t>Bình</a:t>
            </a:r>
            <a:r>
              <a:rPr lang="en-GB" i="1" dirty="0">
                <a:solidFill>
                  <a:schemeClr val="tx1"/>
                </a:solidFill>
              </a:rPr>
              <a:t>, Chi, </a:t>
            </a:r>
            <a:r>
              <a:rPr lang="en-GB" i="1" dirty="0" err="1">
                <a:solidFill>
                  <a:schemeClr val="tx1"/>
                </a:solidFill>
              </a:rPr>
              <a:t>Dũng</a:t>
            </a:r>
            <a:r>
              <a:rPr lang="en-GB" i="1" dirty="0">
                <a:solidFill>
                  <a:schemeClr val="tx1"/>
                </a:solidFill>
              </a:rPr>
              <a:t> </a:t>
            </a:r>
            <a:r>
              <a:rPr lang="en-GB" i="1" dirty="0" err="1">
                <a:solidFill>
                  <a:schemeClr val="tx1"/>
                </a:solidFill>
              </a:rPr>
              <a:t>chính</a:t>
            </a:r>
            <a:r>
              <a:rPr lang="en-GB" i="1" dirty="0">
                <a:solidFill>
                  <a:schemeClr val="tx1"/>
                </a:solidFill>
              </a:rPr>
              <a:t> </a:t>
            </a:r>
            <a:r>
              <a:rPr lang="en-GB" i="1" dirty="0" err="1">
                <a:solidFill>
                  <a:schemeClr val="tx1"/>
                </a:solidFill>
              </a:rPr>
              <a:t>là</a:t>
            </a:r>
            <a:r>
              <a:rPr lang="en-GB" i="1" dirty="0">
                <a:solidFill>
                  <a:schemeClr val="tx1"/>
                </a:solidFill>
              </a:rPr>
              <a:t> </a:t>
            </a:r>
            <a:r>
              <a:rPr lang="en-GB" i="1" dirty="0" err="1">
                <a:solidFill>
                  <a:schemeClr val="tx1"/>
                </a:solidFill>
              </a:rPr>
              <a:t>số</a:t>
            </a:r>
            <a:r>
              <a:rPr lang="en-GB" i="1" dirty="0">
                <a:solidFill>
                  <a:schemeClr val="tx1"/>
                </a:solidFill>
              </a:rPr>
              <a:t> </a:t>
            </a:r>
            <a:r>
              <a:rPr lang="en-GB" i="1" dirty="0" err="1">
                <a:solidFill>
                  <a:schemeClr val="tx1"/>
                </a:solidFill>
              </a:rPr>
              <a:t>hoán</a:t>
            </a:r>
            <a:r>
              <a:rPr lang="en-GB" i="1" dirty="0">
                <a:solidFill>
                  <a:schemeClr val="tx1"/>
                </a:solidFill>
              </a:rPr>
              <a:t> </a:t>
            </a:r>
            <a:r>
              <a:rPr lang="en-GB" i="1" dirty="0" err="1">
                <a:solidFill>
                  <a:schemeClr val="tx1"/>
                </a:solidFill>
              </a:rPr>
              <a:t>vị</a:t>
            </a:r>
            <a:r>
              <a:rPr lang="en-GB" i="1" dirty="0">
                <a:solidFill>
                  <a:schemeClr val="tx1"/>
                </a:solidFill>
              </a:rPr>
              <a:t> </a:t>
            </a:r>
            <a:r>
              <a:rPr lang="en-GB" i="1" dirty="0" err="1">
                <a:solidFill>
                  <a:schemeClr val="tx1"/>
                </a:solidFill>
              </a:rPr>
              <a:t>của</a:t>
            </a:r>
            <a:r>
              <a:rPr lang="en-GB" i="1" dirty="0">
                <a:solidFill>
                  <a:schemeClr val="tx1"/>
                </a:solidFill>
              </a:rPr>
              <a:t> 4 </a:t>
            </a:r>
            <a:r>
              <a:rPr lang="en-GB" i="1" dirty="0" err="1">
                <a:solidFill>
                  <a:schemeClr val="tx1"/>
                </a:solidFill>
              </a:rPr>
              <a:t>phần</a:t>
            </a:r>
            <a:r>
              <a:rPr lang="en-GB" i="1" dirty="0">
                <a:solidFill>
                  <a:schemeClr val="tx1"/>
                </a:solidFill>
              </a:rPr>
              <a:t> </a:t>
            </a:r>
            <a:r>
              <a:rPr lang="en-GB" i="1" dirty="0" err="1">
                <a:solidFill>
                  <a:schemeClr val="tx1"/>
                </a:solidFill>
              </a:rPr>
              <a:t>tử</a:t>
            </a:r>
            <a:endParaRPr lang="en-GB" i="1" dirty="0">
              <a:solidFill>
                <a:schemeClr val="tx1"/>
              </a:solidFill>
            </a:endParaRPr>
          </a:p>
        </p:txBody>
      </p:sp>
    </p:spTree>
    <p:extLst>
      <p:ext uri="{BB962C8B-B14F-4D97-AF65-F5344CB8AC3E}">
        <p14:creationId xmlns:p14="http://schemas.microsoft.com/office/powerpoint/2010/main" val="2304475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536"/>
                                        </p:tgtEl>
                                        <p:attrNameLst>
                                          <p:attrName>style.visibility</p:attrName>
                                        </p:attrNameLst>
                                      </p:cBhvr>
                                      <p:to>
                                        <p:strVal val="visible"/>
                                      </p:to>
                                    </p:set>
                                    <p:animEffect transition="in" filter="wedge">
                                      <p:cBhvr>
                                        <p:cTn id="7" dur="2000"/>
                                        <p:tgtEl>
                                          <p:spTgt spid="2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37"/>
                                        </p:tgtEl>
                                        <p:attrNameLst>
                                          <p:attrName>style.visibility</p:attrName>
                                        </p:attrNameLst>
                                      </p:cBhvr>
                                      <p:to>
                                        <p:strVal val="visible"/>
                                      </p:to>
                                    </p:set>
                                    <p:anim calcmode="discrete" valueType="clr">
                                      <p:cBhvr override="childStyle">
                                        <p:cTn id="12" dur="80"/>
                                        <p:tgtEl>
                                          <p:spTgt spid="2053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37"/>
                                        </p:tgtEl>
                                        <p:attrNameLst>
                                          <p:attrName>fillcolor</p:attrName>
                                        </p:attrNameLst>
                                      </p:cBhvr>
                                      <p:tavLst>
                                        <p:tav tm="0">
                                          <p:val>
                                            <p:clrVal>
                                              <a:schemeClr val="accent2"/>
                                            </p:clrVal>
                                          </p:val>
                                        </p:tav>
                                        <p:tav tm="50000">
                                          <p:val>
                                            <p:clrVal>
                                              <a:schemeClr val="hlink"/>
                                            </p:clrVal>
                                          </p:val>
                                        </p:tav>
                                      </p:tavLst>
                                    </p:anim>
                                    <p:set>
                                      <p:cBhvr>
                                        <p:cTn id="14" dur="80"/>
                                        <p:tgtEl>
                                          <p:spTgt spid="2053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0541"/>
                                        </p:tgtEl>
                                        <p:attrNameLst>
                                          <p:attrName>style.visibility</p:attrName>
                                        </p:attrNameLst>
                                      </p:cBhvr>
                                      <p:to>
                                        <p:strVal val="visible"/>
                                      </p:to>
                                    </p:set>
                                    <p:animEffect transition="in" filter="box(in)">
                                      <p:cBhvr>
                                        <p:cTn id="29" dur="500"/>
                                        <p:tgtEl>
                                          <p:spTgt spid="205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5"/>
                                        </p:tgtEl>
                                        <p:attrNameLst>
                                          <p:attrName>style.visibility</p:attrName>
                                        </p:attrNameLst>
                                      </p:cBhvr>
                                      <p:to>
                                        <p:strVal val="visible"/>
                                      </p:to>
                                    </p:set>
                                    <p:anim calcmode="discrete" valueType="clr">
                                      <p:cBhvr override="childStyle">
                                        <p:cTn id="3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5"/>
                                        </p:tgtEl>
                                        <p:attrNameLst>
                                          <p:attrName>fillcolor</p:attrName>
                                        </p:attrNameLst>
                                      </p:cBhvr>
                                      <p:tavLst>
                                        <p:tav tm="0">
                                          <p:val>
                                            <p:clrVal>
                                              <a:schemeClr val="accent2"/>
                                            </p:clrVal>
                                          </p:val>
                                        </p:tav>
                                        <p:tav tm="50000">
                                          <p:val>
                                            <p:clrVal>
                                              <a:schemeClr val="hlink"/>
                                            </p:clrVal>
                                          </p:val>
                                        </p:tav>
                                      </p:tavLst>
                                    </p:anim>
                                    <p:set>
                                      <p:cBhvr>
                                        <p:cTn id="41" dur="80"/>
                                        <p:tgtEl>
                                          <p:spTgt spid="15"/>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55"/>
                                        </p:tgtEl>
                                        <p:attrNameLst>
                                          <p:attrName>style.visibility</p:attrName>
                                        </p:attrNameLst>
                                      </p:cBhvr>
                                      <p:to>
                                        <p:strVal val="visible"/>
                                      </p:to>
                                    </p:set>
                                    <p:anim calcmode="discrete" valueType="clr">
                                      <p:cBhvr override="childStyle">
                                        <p:cTn id="46"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5"/>
                                        </p:tgtEl>
                                        <p:attrNameLst>
                                          <p:attrName>fillcolor</p:attrName>
                                        </p:attrNameLst>
                                      </p:cBhvr>
                                      <p:tavLst>
                                        <p:tav tm="0">
                                          <p:val>
                                            <p:clrVal>
                                              <a:schemeClr val="accent2"/>
                                            </p:clrVal>
                                          </p:val>
                                        </p:tav>
                                        <p:tav tm="50000">
                                          <p:val>
                                            <p:clrVal>
                                              <a:schemeClr val="hlink"/>
                                            </p:clrVal>
                                          </p:val>
                                        </p:tav>
                                      </p:tavLst>
                                    </p:anim>
                                    <p:set>
                                      <p:cBhvr>
                                        <p:cTn id="48" dur="80"/>
                                        <p:tgtEl>
                                          <p:spTgt spid="55"/>
                                        </p:tgtEl>
                                        <p:attrNameLst>
                                          <p:attrName>fill.type</p:attrName>
                                        </p:attrNameLst>
                                      </p:cBhvr>
                                      <p:to>
                                        <p:strVal val="solid"/>
                                      </p:to>
                                    </p:set>
                                  </p:childTnLst>
                                </p:cTn>
                              </p:par>
                              <p:par>
                                <p:cTn id="49" presetID="27" presetClass="entr" presetSubtype="0" fill="hold" grpId="0" nodeType="withEffect">
                                  <p:stCondLst>
                                    <p:cond delay="0"/>
                                  </p:stCondLst>
                                  <p:iterate type="lt">
                                    <p:tmPct val="50000"/>
                                  </p:iterate>
                                  <p:childTnLst>
                                    <p:set>
                                      <p:cBhvr>
                                        <p:cTn id="50" dur="1" fill="hold">
                                          <p:stCondLst>
                                            <p:cond delay="0"/>
                                          </p:stCondLst>
                                        </p:cTn>
                                        <p:tgtEl>
                                          <p:spTgt spid="56"/>
                                        </p:tgtEl>
                                        <p:attrNameLst>
                                          <p:attrName>style.visibility</p:attrName>
                                        </p:attrNameLst>
                                      </p:cBhvr>
                                      <p:to>
                                        <p:strVal val="visible"/>
                                      </p:to>
                                    </p:set>
                                    <p:anim calcmode="discrete" valueType="clr">
                                      <p:cBhvr override="childStyle">
                                        <p:cTn id="51"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56"/>
                                        </p:tgtEl>
                                        <p:attrNameLst>
                                          <p:attrName>fillcolor</p:attrName>
                                        </p:attrNameLst>
                                      </p:cBhvr>
                                      <p:tavLst>
                                        <p:tav tm="0">
                                          <p:val>
                                            <p:clrVal>
                                              <a:schemeClr val="accent2"/>
                                            </p:clrVal>
                                          </p:val>
                                        </p:tav>
                                        <p:tav tm="50000">
                                          <p:val>
                                            <p:clrVal>
                                              <a:schemeClr val="hlink"/>
                                            </p:clrVal>
                                          </p:val>
                                        </p:tav>
                                      </p:tavLst>
                                    </p:anim>
                                    <p:set>
                                      <p:cBhvr>
                                        <p:cTn id="53" dur="80"/>
                                        <p:tgtEl>
                                          <p:spTgt spid="56"/>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1000" fill="hold"/>
                                        <p:tgtEl>
                                          <p:spTgt spid="57"/>
                                        </p:tgtEl>
                                        <p:attrNameLst>
                                          <p:attrName>ppt_x</p:attrName>
                                        </p:attrNameLst>
                                      </p:cBhvr>
                                      <p:tavLst>
                                        <p:tav tm="0">
                                          <p:val>
                                            <p:strVal val="#ppt_x-.2"/>
                                          </p:val>
                                        </p:tav>
                                        <p:tav tm="100000">
                                          <p:val>
                                            <p:strVal val="#ppt_x"/>
                                          </p:val>
                                        </p:tav>
                                      </p:tavLst>
                                    </p:anim>
                                    <p:anim calcmode="lin" valueType="num">
                                      <p:cBhvr>
                                        <p:cTn id="59"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1000" fill="hold"/>
                                        <p:tgtEl>
                                          <p:spTgt spid="61"/>
                                        </p:tgtEl>
                                        <p:attrNameLst>
                                          <p:attrName>ppt_x</p:attrName>
                                        </p:attrNameLst>
                                      </p:cBhvr>
                                      <p:tavLst>
                                        <p:tav tm="0">
                                          <p:val>
                                            <p:strVal val="#ppt_x-.2"/>
                                          </p:val>
                                        </p:tav>
                                        <p:tav tm="100000">
                                          <p:val>
                                            <p:strVal val="#ppt_x"/>
                                          </p:val>
                                        </p:tav>
                                      </p:tavLst>
                                    </p:anim>
                                    <p:anim calcmode="lin" valueType="num">
                                      <p:cBhvr>
                                        <p:cTn id="66"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67" dur="10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1000" fill="hold"/>
                                        <p:tgtEl>
                                          <p:spTgt spid="62"/>
                                        </p:tgtEl>
                                        <p:attrNameLst>
                                          <p:attrName>ppt_x</p:attrName>
                                        </p:attrNameLst>
                                      </p:cBhvr>
                                      <p:tavLst>
                                        <p:tav tm="0">
                                          <p:val>
                                            <p:strVal val="#ppt_x-.2"/>
                                          </p:val>
                                        </p:tav>
                                        <p:tav tm="100000">
                                          <p:val>
                                            <p:strVal val="#ppt_x"/>
                                          </p:val>
                                        </p:tav>
                                      </p:tavLst>
                                    </p:anim>
                                    <p:anim calcmode="lin" valueType="num">
                                      <p:cBhvr>
                                        <p:cTn id="73"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74" dur="10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1000" fill="hold"/>
                                        <p:tgtEl>
                                          <p:spTgt spid="63"/>
                                        </p:tgtEl>
                                        <p:attrNameLst>
                                          <p:attrName>ppt_x</p:attrName>
                                        </p:attrNameLst>
                                      </p:cBhvr>
                                      <p:tavLst>
                                        <p:tav tm="0">
                                          <p:val>
                                            <p:strVal val="#ppt_x-.2"/>
                                          </p:val>
                                        </p:tav>
                                        <p:tav tm="100000">
                                          <p:val>
                                            <p:strVal val="#ppt_x"/>
                                          </p:val>
                                        </p:tav>
                                      </p:tavLst>
                                    </p:anim>
                                    <p:anim calcmode="lin" valueType="num">
                                      <p:cBhvr>
                                        <p:cTn id="80"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81" dur="10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p:cTn id="86" dur="500" fill="hold"/>
                                        <p:tgtEl>
                                          <p:spTgt spid="60"/>
                                        </p:tgtEl>
                                        <p:attrNameLst>
                                          <p:attrName>ppt_w</p:attrName>
                                        </p:attrNameLst>
                                      </p:cBhvr>
                                      <p:tavLst>
                                        <p:tav tm="0">
                                          <p:val>
                                            <p:fltVal val="0"/>
                                          </p:val>
                                        </p:tav>
                                        <p:tav tm="100000">
                                          <p:val>
                                            <p:strVal val="#ppt_w"/>
                                          </p:val>
                                        </p:tav>
                                      </p:tavLst>
                                    </p:anim>
                                    <p:anim calcmode="lin" valueType="num">
                                      <p:cBhvr>
                                        <p:cTn id="87"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23" presetClass="entr" presetSubtype="16"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childTnLst>
                                </p:cTn>
                              </p:par>
                              <p:par>
                                <p:cTn id="99" presetID="23" presetClass="entr" presetSubtype="16"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childTnLst>
                                </p:cTn>
                              </p:par>
                              <p:par>
                                <p:cTn id="103" presetID="23" presetClass="entr" presetSubtype="16"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childTnLst>
                                </p:cTn>
                              </p:par>
                              <p:par>
                                <p:cTn id="107" presetID="23" presetClass="entr" presetSubtype="16"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500" fill="hold"/>
                                        <p:tgtEl>
                                          <p:spTgt spid="33"/>
                                        </p:tgtEl>
                                        <p:attrNameLst>
                                          <p:attrName>ppt_w</p:attrName>
                                        </p:attrNameLst>
                                      </p:cBhvr>
                                      <p:tavLst>
                                        <p:tav tm="0">
                                          <p:val>
                                            <p:fltVal val="0"/>
                                          </p:val>
                                        </p:tav>
                                        <p:tav tm="100000">
                                          <p:val>
                                            <p:strVal val="#ppt_w"/>
                                          </p:val>
                                        </p:tav>
                                      </p:tavLst>
                                    </p:anim>
                                    <p:anim calcmode="lin" valueType="num">
                                      <p:cBhvr>
                                        <p:cTn id="110" dur="500" fill="hold"/>
                                        <p:tgtEl>
                                          <p:spTgt spid="33"/>
                                        </p:tgtEl>
                                        <p:attrNameLst>
                                          <p:attrName>ppt_h</p:attrName>
                                        </p:attrNameLst>
                                      </p:cBhvr>
                                      <p:tavLst>
                                        <p:tav tm="0">
                                          <p:val>
                                            <p:fltVal val="0"/>
                                          </p:val>
                                        </p:tav>
                                        <p:tav tm="100000">
                                          <p:val>
                                            <p:strVal val="#ppt_h"/>
                                          </p:val>
                                        </p:tav>
                                      </p:tavLst>
                                    </p:anim>
                                  </p:childTnLst>
                                </p:cTn>
                              </p:par>
                            </p:childTnLst>
                          </p:cTn>
                        </p:par>
                        <p:par>
                          <p:cTn id="111" fill="hold">
                            <p:stCondLst>
                              <p:cond delay="1000"/>
                            </p:stCondLst>
                            <p:childTnLst>
                              <p:par>
                                <p:cTn id="112" presetID="29" presetClass="entr" presetSubtype="0" fill="hold" nodeType="afterEffect">
                                  <p:stCondLst>
                                    <p:cond delay="0"/>
                                  </p:stCondLst>
                                  <p:childTnLst>
                                    <p:set>
                                      <p:cBhvr>
                                        <p:cTn id="113" dur="1" fill="hold">
                                          <p:stCondLst>
                                            <p:cond delay="0"/>
                                          </p:stCondLst>
                                        </p:cTn>
                                        <p:tgtEl>
                                          <p:spTgt spid="37"/>
                                        </p:tgtEl>
                                        <p:attrNameLst>
                                          <p:attrName>style.visibility</p:attrName>
                                        </p:attrNameLst>
                                      </p:cBhvr>
                                      <p:to>
                                        <p:strVal val="visible"/>
                                      </p:to>
                                    </p:set>
                                    <p:anim calcmode="lin" valueType="num">
                                      <p:cBhvr>
                                        <p:cTn id="114" dur="1000" fill="hold"/>
                                        <p:tgtEl>
                                          <p:spTgt spid="37"/>
                                        </p:tgtEl>
                                        <p:attrNameLst>
                                          <p:attrName>ppt_x</p:attrName>
                                        </p:attrNameLst>
                                      </p:cBhvr>
                                      <p:tavLst>
                                        <p:tav tm="0">
                                          <p:val>
                                            <p:strVal val="#ppt_x-.2"/>
                                          </p:val>
                                        </p:tav>
                                        <p:tav tm="100000">
                                          <p:val>
                                            <p:strVal val="#ppt_x"/>
                                          </p:val>
                                        </p:tav>
                                      </p:tavLst>
                                    </p:anim>
                                    <p:anim calcmode="lin" valueType="num">
                                      <p:cBhvr>
                                        <p:cTn id="11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p:cTn id="121" dur="1000" fill="hold"/>
                                        <p:tgtEl>
                                          <p:spTgt spid="42"/>
                                        </p:tgtEl>
                                        <p:attrNameLst>
                                          <p:attrName>ppt_x</p:attrName>
                                        </p:attrNameLst>
                                      </p:cBhvr>
                                      <p:tavLst>
                                        <p:tav tm="0">
                                          <p:val>
                                            <p:strVal val="#ppt_x-.2"/>
                                          </p:val>
                                        </p:tav>
                                        <p:tav tm="100000">
                                          <p:val>
                                            <p:strVal val="#ppt_x"/>
                                          </p:val>
                                        </p:tav>
                                      </p:tavLst>
                                    </p:anim>
                                    <p:anim calcmode="lin" valueType="num">
                                      <p:cBhvr>
                                        <p:cTn id="122"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42"/>
                                        </p:tgtEl>
                                      </p:cBhvr>
                                    </p:animEffect>
                                  </p:childTnLst>
                                </p:cTn>
                              </p:par>
                              <p:par>
                                <p:cTn id="124" presetID="29" presetClass="entr" presetSubtype="0"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1000" fill="hold"/>
                                        <p:tgtEl>
                                          <p:spTgt spid="43"/>
                                        </p:tgtEl>
                                        <p:attrNameLst>
                                          <p:attrName>ppt_x</p:attrName>
                                        </p:attrNameLst>
                                      </p:cBhvr>
                                      <p:tavLst>
                                        <p:tav tm="0">
                                          <p:val>
                                            <p:strVal val="#ppt_x-.2"/>
                                          </p:val>
                                        </p:tav>
                                        <p:tav tm="100000">
                                          <p:val>
                                            <p:strVal val="#ppt_x"/>
                                          </p:val>
                                        </p:tav>
                                      </p:tavLst>
                                    </p:anim>
                                    <p:anim calcmode="lin" valueType="num">
                                      <p:cBhvr>
                                        <p:cTn id="127"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43"/>
                                        </p:tgtEl>
                                      </p:cBhvr>
                                    </p:animEffect>
                                  </p:childTnLst>
                                </p:cTn>
                              </p:par>
                              <p:par>
                                <p:cTn id="129" presetID="29" presetClass="entr" presetSubtype="0" fill="hold" grpId="0" nodeType="with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1000" fill="hold"/>
                                        <p:tgtEl>
                                          <p:spTgt spid="44"/>
                                        </p:tgtEl>
                                        <p:attrNameLst>
                                          <p:attrName>ppt_x</p:attrName>
                                        </p:attrNameLst>
                                      </p:cBhvr>
                                      <p:tavLst>
                                        <p:tav tm="0">
                                          <p:val>
                                            <p:strVal val="#ppt_x-.2"/>
                                          </p:val>
                                        </p:tav>
                                        <p:tav tm="100000">
                                          <p:val>
                                            <p:strVal val="#ppt_x"/>
                                          </p:val>
                                        </p:tav>
                                      </p:tavLst>
                                    </p:anim>
                                    <p:anim calcmode="lin" valueType="num">
                                      <p:cBhvr>
                                        <p:cTn id="132"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44"/>
                                        </p:tgtEl>
                                      </p:cBhvr>
                                    </p:animEffect>
                                  </p:childTnLst>
                                </p:cTn>
                              </p:par>
                              <p:par>
                                <p:cTn id="134" presetID="29" presetClass="entr" presetSubtype="0" fill="hold" grpId="0" nodeType="with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p:cTn id="136" dur="1000" fill="hold"/>
                                        <p:tgtEl>
                                          <p:spTgt spid="45"/>
                                        </p:tgtEl>
                                        <p:attrNameLst>
                                          <p:attrName>ppt_x</p:attrName>
                                        </p:attrNameLst>
                                      </p:cBhvr>
                                      <p:tavLst>
                                        <p:tav tm="0">
                                          <p:val>
                                            <p:strVal val="#ppt_x-.2"/>
                                          </p:val>
                                        </p:tav>
                                        <p:tav tm="100000">
                                          <p:val>
                                            <p:strVal val="#ppt_x"/>
                                          </p:val>
                                        </p:tav>
                                      </p:tavLst>
                                    </p:anim>
                                    <p:anim calcmode="lin" valueType="num">
                                      <p:cBhvr>
                                        <p:cTn id="137"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45"/>
                                        </p:tgtEl>
                                      </p:cBhvr>
                                    </p:animEffect>
                                  </p:childTnLst>
                                </p:cTn>
                              </p:par>
                            </p:childTnLst>
                          </p:cTn>
                        </p:par>
                        <p:par>
                          <p:cTn id="139" fill="hold">
                            <p:stCondLst>
                              <p:cond delay="1000"/>
                            </p:stCondLst>
                            <p:childTnLst>
                              <p:par>
                                <p:cTn id="140" presetID="29" presetClass="entr" presetSubtype="0" fill="hold" grpId="0" nodeType="afterEffect">
                                  <p:stCondLst>
                                    <p:cond delay="0"/>
                                  </p:stCondLst>
                                  <p:childTnLst>
                                    <p:set>
                                      <p:cBhvr>
                                        <p:cTn id="141" dur="1" fill="hold">
                                          <p:stCondLst>
                                            <p:cond delay="0"/>
                                          </p:stCondLst>
                                        </p:cTn>
                                        <p:tgtEl>
                                          <p:spTgt spid="50"/>
                                        </p:tgtEl>
                                        <p:attrNameLst>
                                          <p:attrName>style.visibility</p:attrName>
                                        </p:attrNameLst>
                                      </p:cBhvr>
                                      <p:to>
                                        <p:strVal val="visible"/>
                                      </p:to>
                                    </p:set>
                                    <p:anim calcmode="lin" valueType="num">
                                      <p:cBhvr>
                                        <p:cTn id="142" dur="1000" fill="hold"/>
                                        <p:tgtEl>
                                          <p:spTgt spid="50"/>
                                        </p:tgtEl>
                                        <p:attrNameLst>
                                          <p:attrName>ppt_x</p:attrName>
                                        </p:attrNameLst>
                                      </p:cBhvr>
                                      <p:tavLst>
                                        <p:tav tm="0">
                                          <p:val>
                                            <p:strVal val="#ppt_x-.2"/>
                                          </p:val>
                                        </p:tav>
                                        <p:tav tm="100000">
                                          <p:val>
                                            <p:strVal val="#ppt_x"/>
                                          </p:val>
                                        </p:tav>
                                      </p:tavLst>
                                    </p:anim>
                                    <p:anim calcmode="lin" valueType="num">
                                      <p:cBhvr>
                                        <p:cTn id="14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50"/>
                                        </p:tgtEl>
                                      </p:cBhvr>
                                    </p:animEffect>
                                  </p:childTnLst>
                                </p:cTn>
                              </p:par>
                              <p:par>
                                <p:cTn id="145" presetID="29" presetClass="entr" presetSubtype="0"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1000" fill="hold"/>
                                        <p:tgtEl>
                                          <p:spTgt spid="51"/>
                                        </p:tgtEl>
                                        <p:attrNameLst>
                                          <p:attrName>ppt_x</p:attrName>
                                        </p:attrNameLst>
                                      </p:cBhvr>
                                      <p:tavLst>
                                        <p:tav tm="0">
                                          <p:val>
                                            <p:strVal val="#ppt_x-.2"/>
                                          </p:val>
                                        </p:tav>
                                        <p:tav tm="100000">
                                          <p:val>
                                            <p:strVal val="#ppt_x"/>
                                          </p:val>
                                        </p:tav>
                                      </p:tavLst>
                                    </p:anim>
                                    <p:anim calcmode="lin" valueType="num">
                                      <p:cBhvr>
                                        <p:cTn id="148"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51"/>
                                        </p:tgtEl>
                                      </p:cBhvr>
                                    </p:animEffect>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46"/>
                                        </p:tgtEl>
                                        <p:attrNameLst>
                                          <p:attrName>style.visibility</p:attrName>
                                        </p:attrNameLst>
                                      </p:cBhvr>
                                      <p:to>
                                        <p:strVal val="visible"/>
                                      </p:to>
                                    </p:set>
                                    <p:anim calcmode="lin" valueType="num">
                                      <p:cBhvr>
                                        <p:cTn id="154" dur="1000" fill="hold"/>
                                        <p:tgtEl>
                                          <p:spTgt spid="46"/>
                                        </p:tgtEl>
                                        <p:attrNameLst>
                                          <p:attrName>ppt_x</p:attrName>
                                        </p:attrNameLst>
                                      </p:cBhvr>
                                      <p:tavLst>
                                        <p:tav tm="0">
                                          <p:val>
                                            <p:strVal val="#ppt_x-.2"/>
                                          </p:val>
                                        </p:tav>
                                        <p:tav tm="100000">
                                          <p:val>
                                            <p:strVal val="#ppt_x"/>
                                          </p:val>
                                        </p:tav>
                                      </p:tavLst>
                                    </p:anim>
                                    <p:anim calcmode="lin" valueType="num">
                                      <p:cBhvr>
                                        <p:cTn id="155"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46"/>
                                        </p:tgtEl>
                                      </p:cBhvr>
                                    </p:animEffect>
                                  </p:childTnLst>
                                </p:cTn>
                              </p:par>
                              <p:par>
                                <p:cTn id="157" presetID="29" presetClass="entr" presetSubtype="0"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anim calcmode="lin" valueType="num">
                                      <p:cBhvr>
                                        <p:cTn id="159" dur="1000" fill="hold"/>
                                        <p:tgtEl>
                                          <p:spTgt spid="47"/>
                                        </p:tgtEl>
                                        <p:attrNameLst>
                                          <p:attrName>ppt_x</p:attrName>
                                        </p:attrNameLst>
                                      </p:cBhvr>
                                      <p:tavLst>
                                        <p:tav tm="0">
                                          <p:val>
                                            <p:strVal val="#ppt_x-.2"/>
                                          </p:val>
                                        </p:tav>
                                        <p:tav tm="100000">
                                          <p:val>
                                            <p:strVal val="#ppt_x"/>
                                          </p:val>
                                        </p:tav>
                                      </p:tavLst>
                                    </p:anim>
                                    <p:anim calcmode="lin" valueType="num">
                                      <p:cBhvr>
                                        <p:cTn id="160"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47"/>
                                        </p:tgtEl>
                                      </p:cBhvr>
                                    </p:animEffect>
                                  </p:childTnLst>
                                </p:cTn>
                              </p:par>
                              <p:par>
                                <p:cTn id="162" presetID="29"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 calcmode="lin" valueType="num">
                                      <p:cBhvr>
                                        <p:cTn id="164" dur="1000" fill="hold"/>
                                        <p:tgtEl>
                                          <p:spTgt spid="48"/>
                                        </p:tgtEl>
                                        <p:attrNameLst>
                                          <p:attrName>ppt_x</p:attrName>
                                        </p:attrNameLst>
                                      </p:cBhvr>
                                      <p:tavLst>
                                        <p:tav tm="0">
                                          <p:val>
                                            <p:strVal val="#ppt_x-.2"/>
                                          </p:val>
                                        </p:tav>
                                        <p:tav tm="100000">
                                          <p:val>
                                            <p:strVal val="#ppt_x"/>
                                          </p:val>
                                        </p:tav>
                                      </p:tavLst>
                                    </p:anim>
                                    <p:anim calcmode="lin" valueType="num">
                                      <p:cBhvr>
                                        <p:cTn id="165"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166" dur="1000"/>
                                        <p:tgtEl>
                                          <p:spTgt spid="48"/>
                                        </p:tgtEl>
                                      </p:cBhvr>
                                    </p:animEffect>
                                  </p:childTnLst>
                                </p:cTn>
                              </p:par>
                              <p:par>
                                <p:cTn id="167" presetID="29" presetClass="entr" presetSubtype="0" fill="hold" grpId="0" nodeType="withEffect">
                                  <p:stCondLst>
                                    <p:cond delay="0"/>
                                  </p:stCondLst>
                                  <p:childTnLst>
                                    <p:set>
                                      <p:cBhvr>
                                        <p:cTn id="168" dur="1" fill="hold">
                                          <p:stCondLst>
                                            <p:cond delay="0"/>
                                          </p:stCondLst>
                                        </p:cTn>
                                        <p:tgtEl>
                                          <p:spTgt spid="49"/>
                                        </p:tgtEl>
                                        <p:attrNameLst>
                                          <p:attrName>style.visibility</p:attrName>
                                        </p:attrNameLst>
                                      </p:cBhvr>
                                      <p:to>
                                        <p:strVal val="visible"/>
                                      </p:to>
                                    </p:set>
                                    <p:anim calcmode="lin" valueType="num">
                                      <p:cBhvr>
                                        <p:cTn id="169" dur="1000" fill="hold"/>
                                        <p:tgtEl>
                                          <p:spTgt spid="49"/>
                                        </p:tgtEl>
                                        <p:attrNameLst>
                                          <p:attrName>ppt_x</p:attrName>
                                        </p:attrNameLst>
                                      </p:cBhvr>
                                      <p:tavLst>
                                        <p:tav tm="0">
                                          <p:val>
                                            <p:strVal val="#ppt_x-.2"/>
                                          </p:val>
                                        </p:tav>
                                        <p:tav tm="100000">
                                          <p:val>
                                            <p:strVal val="#ppt_x"/>
                                          </p:val>
                                        </p:tav>
                                      </p:tavLst>
                                    </p:anim>
                                    <p:anim calcmode="lin" valueType="num">
                                      <p:cBhvr>
                                        <p:cTn id="170"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71" dur="1000"/>
                                        <p:tgtEl>
                                          <p:spTgt spid="49"/>
                                        </p:tgtEl>
                                      </p:cBhvr>
                                    </p:animEffect>
                                  </p:childTnLst>
                                </p:cTn>
                              </p:par>
                            </p:childTnLst>
                          </p:cTn>
                        </p:par>
                        <p:par>
                          <p:cTn id="172" fill="hold">
                            <p:stCondLst>
                              <p:cond delay="1000"/>
                            </p:stCondLst>
                            <p:childTnLst>
                              <p:par>
                                <p:cTn id="173" presetID="29" presetClass="entr" presetSubtype="0" fill="hold" grpId="0" nodeType="afterEffect">
                                  <p:stCondLst>
                                    <p:cond delay="0"/>
                                  </p:stCondLst>
                                  <p:childTnLst>
                                    <p:set>
                                      <p:cBhvr>
                                        <p:cTn id="174" dur="1" fill="hold">
                                          <p:stCondLst>
                                            <p:cond delay="0"/>
                                          </p:stCondLst>
                                        </p:cTn>
                                        <p:tgtEl>
                                          <p:spTgt spid="52"/>
                                        </p:tgtEl>
                                        <p:attrNameLst>
                                          <p:attrName>style.visibility</p:attrName>
                                        </p:attrNameLst>
                                      </p:cBhvr>
                                      <p:to>
                                        <p:strVal val="visible"/>
                                      </p:to>
                                    </p:set>
                                    <p:anim calcmode="lin" valueType="num">
                                      <p:cBhvr>
                                        <p:cTn id="175" dur="1000" fill="hold"/>
                                        <p:tgtEl>
                                          <p:spTgt spid="52"/>
                                        </p:tgtEl>
                                        <p:attrNameLst>
                                          <p:attrName>ppt_x</p:attrName>
                                        </p:attrNameLst>
                                      </p:cBhvr>
                                      <p:tavLst>
                                        <p:tav tm="0">
                                          <p:val>
                                            <p:strVal val="#ppt_x-.2"/>
                                          </p:val>
                                        </p:tav>
                                        <p:tav tm="100000">
                                          <p:val>
                                            <p:strVal val="#ppt_x"/>
                                          </p:val>
                                        </p:tav>
                                      </p:tavLst>
                                    </p:anim>
                                    <p:anim calcmode="lin" valueType="num">
                                      <p:cBhvr>
                                        <p:cTn id="176"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177" dur="1000"/>
                                        <p:tgtEl>
                                          <p:spTgt spid="52"/>
                                        </p:tgtEl>
                                      </p:cBhvr>
                                    </p:animEffect>
                                  </p:childTnLst>
                                </p:cTn>
                              </p:par>
                              <p:par>
                                <p:cTn id="178" presetID="29" presetClass="entr" presetSubtype="0" fill="hold" grpId="0" nodeType="withEffect">
                                  <p:stCondLst>
                                    <p:cond delay="0"/>
                                  </p:stCondLst>
                                  <p:childTnLst>
                                    <p:set>
                                      <p:cBhvr>
                                        <p:cTn id="179" dur="1" fill="hold">
                                          <p:stCondLst>
                                            <p:cond delay="0"/>
                                          </p:stCondLst>
                                        </p:cTn>
                                        <p:tgtEl>
                                          <p:spTgt spid="53"/>
                                        </p:tgtEl>
                                        <p:attrNameLst>
                                          <p:attrName>style.visibility</p:attrName>
                                        </p:attrNameLst>
                                      </p:cBhvr>
                                      <p:to>
                                        <p:strVal val="visible"/>
                                      </p:to>
                                    </p:set>
                                    <p:anim calcmode="lin" valueType="num">
                                      <p:cBhvr>
                                        <p:cTn id="180" dur="1000" fill="hold"/>
                                        <p:tgtEl>
                                          <p:spTgt spid="53"/>
                                        </p:tgtEl>
                                        <p:attrNameLst>
                                          <p:attrName>ppt_x</p:attrName>
                                        </p:attrNameLst>
                                      </p:cBhvr>
                                      <p:tavLst>
                                        <p:tav tm="0">
                                          <p:val>
                                            <p:strVal val="#ppt_x-.2"/>
                                          </p:val>
                                        </p:tav>
                                        <p:tav tm="100000">
                                          <p:val>
                                            <p:strVal val="#ppt_x"/>
                                          </p:val>
                                        </p:tav>
                                      </p:tavLst>
                                    </p:anim>
                                    <p:anim calcmode="lin" valueType="num">
                                      <p:cBhvr>
                                        <p:cTn id="181"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82" dur="1000"/>
                                        <p:tgtEl>
                                          <p:spTgt spid="53"/>
                                        </p:tgtEl>
                                      </p:cBhvr>
                                    </p:animEffect>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8"/>
                                        </p:tgtEl>
                                        <p:attrNameLst>
                                          <p:attrName>style.visibility</p:attrName>
                                        </p:attrNameLst>
                                      </p:cBhvr>
                                      <p:to>
                                        <p:strVal val="visible"/>
                                      </p:to>
                                    </p:set>
                                    <p:anim calcmode="lin" valueType="num">
                                      <p:cBhvr additive="base">
                                        <p:cTn id="187" dur="500" fill="hold"/>
                                        <p:tgtEl>
                                          <p:spTgt spid="8"/>
                                        </p:tgtEl>
                                        <p:attrNameLst>
                                          <p:attrName>ppt_x</p:attrName>
                                        </p:attrNameLst>
                                      </p:cBhvr>
                                      <p:tavLst>
                                        <p:tav tm="0">
                                          <p:val>
                                            <p:strVal val="#ppt_x"/>
                                          </p:val>
                                        </p:tav>
                                        <p:tav tm="100000">
                                          <p:val>
                                            <p:strVal val="#ppt_x"/>
                                          </p:val>
                                        </p:tav>
                                      </p:tavLst>
                                    </p:anim>
                                    <p:anim calcmode="lin" valueType="num">
                                      <p:cBhvr additive="base">
                                        <p:cTn id="1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6" grpId="0"/>
      <p:bldP spid="20537" grpId="0"/>
      <p:bldP spid="20541" grpId="0"/>
      <p:bldP spid="15" grpId="0"/>
      <p:bldP spid="6" grpId="0"/>
      <p:bldP spid="7"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p:bldP spid="52" grpId="0" animBg="1"/>
      <p:bldP spid="53" grpId="0"/>
      <p:bldP spid="54" grpId="0"/>
      <p:bldP spid="55" grpId="0"/>
      <p:bldP spid="56" grpId="0"/>
      <p:bldP spid="57" grpId="0"/>
      <p:bldP spid="60" grpId="0"/>
      <p:bldP spid="61" grpId="0"/>
      <p:bldP spid="62" grpId="0"/>
      <p:bldP spid="63"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2967" y="5515933"/>
            <a:ext cx="22518983" cy="6405721"/>
            <a:chOff x="1220788" y="7162800"/>
            <a:chExt cx="22521589" cy="6406462"/>
          </a:xfrm>
        </p:grpSpPr>
        <p:sp>
          <p:nvSpPr>
            <p:cNvPr id="3" name="Rounded Rectangle 2"/>
            <p:cNvSpPr/>
            <p:nvPr/>
          </p:nvSpPr>
          <p:spPr>
            <a:xfrm>
              <a:off x="1222486" y="7418548"/>
              <a:ext cx="22519891" cy="615071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oup 49"/>
          <p:cNvGrpSpPr/>
          <p:nvPr/>
        </p:nvGrpSpPr>
        <p:grpSpPr>
          <a:xfrm>
            <a:off x="884904" y="1665222"/>
            <a:ext cx="22467046" cy="3557737"/>
            <a:chOff x="1175570" y="2468560"/>
            <a:chExt cx="22178464" cy="3558149"/>
          </a:xfrm>
        </p:grpSpPr>
        <p:sp>
          <p:nvSpPr>
            <p:cNvPr id="14" name="Rounded Rectangle 6"/>
            <p:cNvSpPr/>
            <p:nvPr/>
          </p:nvSpPr>
          <p:spPr>
            <a:xfrm>
              <a:off x="1175570" y="2872596"/>
              <a:ext cx="22178464" cy="3154113"/>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2903680" cy="839416"/>
              </a:xfrm>
              <a:prstGeom prst="rect">
                <a:avLst/>
              </a:prstGeom>
              <a:noFill/>
            </p:spPr>
            <p:txBody>
              <a:bodyPr wrap="none" rtlCol="0">
                <a:spAutoFit/>
              </a:bodyPr>
              <a:lstStyle/>
              <a:p>
                <a:r>
                  <a:rPr lang="vi-VN" sz="4400" b="1" dirty="0">
                    <a:solidFill>
                      <a:prstClr val="white"/>
                    </a:solidFill>
                    <a:latin typeface="Tahoma" pitchFamily="34" charset="0"/>
                    <a:ea typeface="Tahoma" pitchFamily="34" charset="0"/>
                    <a:cs typeface="Tahoma" pitchFamily="34" charset="0"/>
                  </a:rPr>
                  <a:t>Bài tập </a:t>
                </a:r>
                <a:r>
                  <a:rPr lang="en-US" sz="4400" b="1" dirty="0">
                    <a:solidFill>
                      <a:prstClr val="white"/>
                    </a:solidFill>
                    <a:latin typeface="Tahoma" pitchFamily="34" charset="0"/>
                    <a:ea typeface="Tahoma" pitchFamily="34" charset="0"/>
                    <a:cs typeface="Tahoma" pitchFamily="34" charset="0"/>
                  </a:rPr>
                  <a:t>5</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7" name="TextBox 56"/>
          <p:cNvSpPr txBox="1"/>
          <p:nvPr/>
        </p:nvSpPr>
        <p:spPr>
          <a:xfrm>
            <a:off x="1463373" y="2218585"/>
            <a:ext cx="21632309" cy="2990306"/>
          </a:xfrm>
          <a:prstGeom prst="rect">
            <a:avLst/>
          </a:prstGeom>
          <a:noFill/>
        </p:spPr>
        <p:txBody>
          <a:bodyPr wrap="square" rtlCol="0">
            <a:spAutoFit/>
          </a:bodyPr>
          <a:lstStyle/>
          <a:p>
            <a:pPr marL="450215"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25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15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thủ</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quỹ</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nvGraphicFramePr>
        <p:xfrm>
          <a:off x="0" y="0"/>
          <a:ext cx="247650" cy="247650"/>
        </p:xfrm>
        <a:graphic>
          <a:graphicData uri="http://schemas.openxmlformats.org/presentationml/2006/ole">
            <mc:AlternateContent xmlns:mc="http://schemas.openxmlformats.org/markup-compatibility/2006">
              <mc:Choice xmlns:v="urn:schemas-microsoft-com:vml" Requires="v">
                <p:oleObj spid="_x0000_s37902" name="Equation" r:id="rId3" imgW="241195" imgH="241195" progId="Equation.DSMT4">
                  <p:embed/>
                </p:oleObj>
              </mc:Choice>
              <mc:Fallback>
                <p:oleObj name="Equation" r:id="rId3" imgW="241195"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nvGraphicFramePr>
        <p:xfrm>
          <a:off x="152400" y="152400"/>
          <a:ext cx="247650" cy="247650"/>
        </p:xfrm>
        <a:graphic>
          <a:graphicData uri="http://schemas.openxmlformats.org/presentationml/2006/ole">
            <mc:AlternateContent xmlns:mc="http://schemas.openxmlformats.org/markup-compatibility/2006">
              <mc:Choice xmlns:v="urn:schemas-microsoft-com:vml" Requires="v">
                <p:oleObj spid="_x0000_s37903" name="Equation" r:id="rId5" imgW="241195" imgH="241195" progId="Equation.DSMT4">
                  <p:embed/>
                </p:oleObj>
              </mc:Choice>
              <mc:Fallback>
                <p:oleObj name="Equation" r:id="rId5" imgW="241195"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457200" y="457200"/>
          <a:ext cx="247650" cy="247650"/>
        </p:xfrm>
        <a:graphic>
          <a:graphicData uri="http://schemas.openxmlformats.org/presentationml/2006/ole">
            <mc:AlternateContent xmlns:mc="http://schemas.openxmlformats.org/markup-compatibility/2006">
              <mc:Choice xmlns:v="urn:schemas-microsoft-com:vml" Requires="v">
                <p:oleObj spid="_x0000_s37904" name="Equation" r:id="rId6" imgW="241195" imgH="241195" progId="Equation.DSMT4">
                  <p:embed/>
                </p:oleObj>
              </mc:Choice>
              <mc:Fallback>
                <p:oleObj name="Equation" r:id="rId6" imgW="241195"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24765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7" name="Rectangle 46"/>
              <p:cNvSpPr/>
              <p:nvPr/>
            </p:nvSpPr>
            <p:spPr>
              <a:xfrm>
                <a:off x="1487954" y="6748076"/>
                <a:ext cx="20838646" cy="1602298"/>
              </a:xfrm>
              <a:prstGeom prst="rect">
                <a:avLst/>
              </a:prstGeom>
            </p:spPr>
            <p:txBody>
              <a:bodyPr wrap="squar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Bước</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25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trưởng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Rectangle 46"/>
              <p:cNvSpPr>
                <a:spLocks noRot="1" noChangeAspect="1" noMove="1" noResize="1" noEditPoints="1" noAdjustHandles="1" noChangeArrowheads="1" noChangeShapeType="1" noTextEdit="1"/>
              </p:cNvSpPr>
              <p:nvPr/>
            </p:nvSpPr>
            <p:spPr>
              <a:xfrm>
                <a:off x="1487954" y="6748076"/>
                <a:ext cx="20838646" cy="1602298"/>
              </a:xfrm>
              <a:prstGeom prst="rect">
                <a:avLst/>
              </a:prstGeom>
              <a:blipFill rotWithShape="0">
                <a:blip r:embed="rId7"/>
                <a:stretch>
                  <a:fillRect t="-9125" r="-1170" b="-12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1551396" y="8531037"/>
                <a:ext cx="20546604" cy="1591526"/>
              </a:xfrm>
              <a:prstGeom prst="rect">
                <a:avLst/>
              </a:prstGeom>
            </p:spPr>
            <p:txBody>
              <a:bodyPr wrap="squar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Bước</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39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1551396" y="8531037"/>
                <a:ext cx="20546604" cy="1591526"/>
              </a:xfrm>
              <a:prstGeom prst="rect">
                <a:avLst/>
              </a:prstGeom>
              <a:blipFill rotWithShape="0">
                <a:blip r:embed="rId8"/>
                <a:stretch>
                  <a:fillRect t="-8779" r="-1187" b="-12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497024" y="10536671"/>
                <a:ext cx="10227480" cy="824200"/>
              </a:xfrm>
              <a:prstGeom prst="rect">
                <a:avLst/>
              </a:prstGeom>
            </p:spPr>
            <p:txBody>
              <a:bodyPr wrap="none">
                <a:spAutoFit/>
              </a:bodyPr>
              <a:lstStyle/>
              <a:p>
                <a:pPr marL="450215" algn="just">
                  <a:lnSpc>
                    <a:spcPct val="107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𝟑𝟕𝟎𝟓𝟎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1" name="Rectangle 50"/>
              <p:cNvSpPr>
                <a:spLocks noRot="1" noChangeAspect="1" noMove="1" noResize="1" noEditPoints="1" noAdjustHandles="1" noChangeArrowheads="1" noChangeShapeType="1" noTextEdit="1"/>
              </p:cNvSpPr>
              <p:nvPr/>
            </p:nvSpPr>
            <p:spPr>
              <a:xfrm>
                <a:off x="1497024" y="10536671"/>
                <a:ext cx="10227480" cy="824200"/>
              </a:xfrm>
              <a:prstGeom prst="rect">
                <a:avLst/>
              </a:prstGeom>
              <a:blipFill rotWithShape="0">
                <a:blip r:embed="rId9"/>
                <a:stretch>
                  <a:fillRect t="-11029" r="-1550" b="-30882"/>
                </a:stretch>
              </a:blipFill>
            </p:spPr>
            <p:txBody>
              <a:bodyPr/>
              <a:lstStyle/>
              <a:p>
                <a:r>
                  <a:rPr lang="en-US">
                    <a:noFill/>
                  </a:rPr>
                  <a:t> </a:t>
                </a:r>
              </a:p>
            </p:txBody>
          </p:sp>
        </mc:Fallback>
      </mc:AlternateContent>
    </p:spTree>
    <p:extLst>
      <p:ext uri="{BB962C8B-B14F-4D97-AF65-F5344CB8AC3E}">
        <p14:creationId xmlns:p14="http://schemas.microsoft.com/office/powerpoint/2010/main" val="22736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checkerboard(across)">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heckerboard(across)">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7" grpId="0"/>
      <p:bldP spid="49"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4246" y="5773724"/>
            <a:ext cx="22337704" cy="4687867"/>
            <a:chOff x="1220788" y="7162800"/>
            <a:chExt cx="22340289" cy="4688409"/>
          </a:xfrm>
        </p:grpSpPr>
        <p:sp>
          <p:nvSpPr>
            <p:cNvPr id="3" name="Rounded Rectangle 2"/>
            <p:cNvSpPr/>
            <p:nvPr/>
          </p:nvSpPr>
          <p:spPr>
            <a:xfrm>
              <a:off x="1222486" y="7418547"/>
              <a:ext cx="22338591" cy="443266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2177497"/>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1</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p:sp>
        <p:nvSpPr>
          <p:cNvPr id="56" name="TextBox 55"/>
          <p:cNvSpPr txBox="1"/>
          <p:nvPr/>
        </p:nvSpPr>
        <p:spPr>
          <a:xfrm>
            <a:off x="2207320" y="7039574"/>
            <a:ext cx="20356582" cy="1541319"/>
          </a:xfrm>
          <a:prstGeom prst="rect">
            <a:avLst/>
          </a:prstGeom>
          <a:noFill/>
        </p:spPr>
        <p:txBody>
          <a:bodyPr wrap="square" rtlCol="0">
            <a:spAutoFit/>
          </a:bodyPr>
          <a:lstStyle/>
          <a:p>
            <a:pPr marL="450215" algn="just">
              <a:lnSpc>
                <a:spcPct val="107000"/>
              </a:lnSpc>
              <a:tabLst>
                <a:tab pos="450215" algn="l"/>
              </a:tabLst>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xếp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9" name="TextBox 58"/>
              <p:cNvSpPr txBox="1"/>
              <p:nvPr/>
            </p:nvSpPr>
            <p:spPr>
              <a:xfrm>
                <a:off x="1881166" y="9155522"/>
                <a:ext cx="18558409" cy="799963"/>
              </a:xfrm>
              <a:prstGeom prst="rect">
                <a:avLst/>
              </a:prstGeom>
              <a:noFill/>
            </p:spPr>
            <p:txBody>
              <a:bodyPr wrap="square" rtlCol="0">
                <a:spAutoFit/>
              </a:bodyPr>
              <a:lstStyle/>
              <a:p>
                <a:pPr marL="629920">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Số cách xếp là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881166" y="9155522"/>
                <a:ext cx="18558409" cy="799963"/>
              </a:xfrm>
              <a:prstGeom prst="rect">
                <a:avLst/>
              </a:prstGeom>
              <a:blipFill rotWithShape="0">
                <a:blip r:embed="rId2"/>
                <a:stretch>
                  <a:fillRect t="-12977"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235156" y="3232718"/>
                <a:ext cx="18300911" cy="2365776"/>
              </a:xfrm>
              <a:prstGeom prst="rect">
                <a:avLst/>
              </a:prstGeom>
              <a:ln>
                <a:noFill/>
              </a:ln>
            </p:spPr>
            <p:txBody>
              <a:bodyPr wrap="square">
                <a:spAutoFit/>
              </a:bodyPr>
              <a:lstStyle/>
              <a:p>
                <a:pPr marL="630555" indent="-630555" algn="just">
                  <a:spcAft>
                    <a:spcPts val="0"/>
                  </a:spcAft>
                  <a:tabLst>
                    <a:tab pos="629920" algn="l"/>
                  </a:tabLst>
                </a:pPr>
                <a:r>
                  <a:rPr lang="vi-VN" sz="4400" b="1" i="0" u="none" strike="noStrike" spc="0" dirty="0">
                    <a:solidFill>
                      <a:srgbClr val="FF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Có bao nhiêu cách sắp xếp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thí sinh vào một phòng thi có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bàn mỗi bàn một thí sinh</a:t>
                </a:r>
                <a:r>
                  <a:rPr lang="en-US"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just">
                  <a:spcAft>
                    <a:spcPts val="0"/>
                  </a:spcAft>
                  <a:tabLst>
                    <a:tab pos="629920"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vi-VN" sz="4400" b="1">
                            <a:effectLst/>
                            <a:latin typeface="Tahoma" panose="020B0604030504040204" pitchFamily="34" charset="0"/>
                            <a:ea typeface="Tahoma" panose="020B0604030504040204" pitchFamily="34" charset="0"/>
                            <a:cs typeface="Tahoma" panose="020B0604030504040204" pitchFamily="34" charset="0"/>
                          </a:rPr>
                          <m:t>8</m:t>
                        </m:r>
                      </m:e>
                      <m:sup>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sup>
                    </m:sSup>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35156" y="3232718"/>
                <a:ext cx="18300911" cy="2365776"/>
              </a:xfrm>
              <a:prstGeom prst="rect">
                <a:avLst/>
              </a:prstGeom>
              <a:blipFill>
                <a:blip r:embed="rId3"/>
                <a:stretch>
                  <a:fillRect l="-1366" t="-5412" r="-2232" b="-7474"/>
                </a:stretch>
              </a:blipFill>
              <a:ln>
                <a:noFill/>
              </a:ln>
            </p:spPr>
            <p:txBody>
              <a:bodyPr/>
              <a:lstStyle/>
              <a:p>
                <a:r>
                  <a:rPr lang="en-US">
                    <a:noFill/>
                  </a:rPr>
                  <a:t> </a:t>
                </a:r>
              </a:p>
            </p:txBody>
          </p:sp>
        </mc:Fallback>
      </mc:AlternateContent>
      <p:sp>
        <p:nvSpPr>
          <p:cNvPr id="30" name="TextBox 29">
            <a:extLst>
              <a:ext uri="{FF2B5EF4-FFF2-40B4-BE49-F238E27FC236}">
                <a16:creationId xmlns="" xmlns:a16="http://schemas.microsoft.com/office/drawing/2014/main" id="{20471625-1267-4C9C-9FB9-36EDDE7B1FA4}"/>
              </a:ext>
            </a:extLst>
          </p:cNvPr>
          <p:cNvSpPr txBox="1"/>
          <p:nvPr/>
        </p:nvSpPr>
        <p:spPr>
          <a:xfrm>
            <a:off x="5867400" y="1741267"/>
            <a:ext cx="12188536" cy="605294"/>
          </a:xfrm>
          <a:prstGeom prst="rect">
            <a:avLst/>
          </a:prstGeom>
          <a:noFill/>
        </p:spPr>
        <p:txBody>
          <a:bodyPr wrap="square">
            <a:spAutoFit/>
          </a:bodyPr>
          <a:lstStyle/>
          <a:p>
            <a:pPr marL="0" marR="0" lvl="0" indent="0" algn="ctr" defTabSz="2176886" rtl="0" eaLnBrk="1" fontAlgn="auto" latinLnBrk="0" hangingPunct="1">
              <a:lnSpc>
                <a:spcPts val="4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BÀI TẬP TRẮC NGHIỆM</a:t>
            </a:r>
          </a:p>
        </p:txBody>
      </p:sp>
      <p:sp>
        <p:nvSpPr>
          <p:cNvPr id="31" name="Oval 30">
            <a:extLst>
              <a:ext uri="{FF2B5EF4-FFF2-40B4-BE49-F238E27FC236}">
                <a16:creationId xmlns="" xmlns:a16="http://schemas.microsoft.com/office/drawing/2014/main" id="{6FF4D3EE-B721-4FCB-96B4-03E9669A0DCD}"/>
              </a:ext>
            </a:extLst>
          </p:cNvPr>
          <p:cNvSpPr/>
          <p:nvPr/>
        </p:nvSpPr>
        <p:spPr>
          <a:xfrm>
            <a:off x="18288000" y="463589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7190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10" grpId="0"/>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4246" y="5773724"/>
            <a:ext cx="22337704" cy="5427676"/>
            <a:chOff x="1220788" y="7162800"/>
            <a:chExt cx="22340289" cy="5428304"/>
          </a:xfrm>
        </p:grpSpPr>
        <p:sp>
          <p:nvSpPr>
            <p:cNvPr id="3" name="Rounded Rectangle 2"/>
            <p:cNvSpPr/>
            <p:nvPr/>
          </p:nvSpPr>
          <p:spPr>
            <a:xfrm>
              <a:off x="1222486" y="7418547"/>
              <a:ext cx="22338591" cy="517255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2</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9" name="TextBox 58"/>
              <p:cNvSpPr txBox="1"/>
              <p:nvPr/>
            </p:nvSpPr>
            <p:spPr>
              <a:xfrm>
                <a:off x="3761551" y="6585566"/>
                <a:ext cx="18558409" cy="871008"/>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Xếp 6 người chồng quanh bàn tròn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3761551" y="6585566"/>
                <a:ext cx="18558409" cy="871008"/>
              </a:xfrm>
              <a:prstGeom prst="rect">
                <a:avLst/>
              </a:prstGeom>
              <a:blipFill rotWithShape="0">
                <a:blip r:embed="rId2"/>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90613" y="2101578"/>
                <a:ext cx="19900286" cy="3044488"/>
              </a:xfrm>
              <a:prstGeom prst="rect">
                <a:avLst/>
              </a:prstGeom>
              <a:ln>
                <a:noFill/>
              </a:ln>
            </p:spPr>
            <p:txBody>
              <a:bodyPr wrap="square">
                <a:spAutoFit/>
              </a:bodyPr>
              <a:lstStyle/>
              <a:p>
                <a:pPr marL="629920" indent="-629920">
                  <a:lnSpc>
                    <a:spcPct val="107000"/>
                  </a:lnSpc>
                  <a:spcAft>
                    <a:spcPts val="0"/>
                  </a:spcAft>
                  <a:tabLst>
                    <a:tab pos="629920" algn="l"/>
                    <a:tab pos="3599815" algn="l"/>
                    <a:tab pos="5039995"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nl-NL" sz="4400" b="1" dirty="0">
                    <a:latin typeface="Tahoma" panose="020B0604030504040204" pitchFamily="34" charset="0"/>
                    <a:ea typeface="Tahoma" panose="020B0604030504040204" pitchFamily="34" charset="0"/>
                    <a:cs typeface="Tahoma" panose="020B0604030504040204" pitchFamily="34" charset="0"/>
                  </a:rPr>
                  <a:t>Có bao nhiêu cách xếp 6 cặp vợ chồng ngồi xung quanh một chiếc bàn tròn, sao cho mỗi bà đều ngồi cạnh chồng của mình?</a:t>
                </a:r>
              </a:p>
              <a:p>
                <a:pPr marL="629920" indent="-629920">
                  <a:lnSpc>
                    <a:spcPct val="107000"/>
                  </a:lnSpc>
                  <a:spcAft>
                    <a:spcPts val="0"/>
                  </a:spcAft>
                  <a:tabLst>
                    <a:tab pos="629920" algn="l"/>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0"/>
                  </a:spcAft>
                  <a:tabLst>
                    <a:tab pos="629920" algn="l"/>
                    <a:tab pos="3599815" algn="l"/>
                    <a:tab pos="5039995" algn="l"/>
                  </a:tabLst>
                </a:pP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𝟕𝟔𝟖𝟎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𝟕𝟖𝟔𝟎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𝟗𝟔𝟎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𝟔𝟗𝟎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3044488"/>
              </a:xfrm>
              <a:prstGeom prst="rect">
                <a:avLst/>
              </a:prstGeom>
              <a:blipFill rotWithShape="0">
                <a:blip r:embed="rId3"/>
                <a:stretch>
                  <a:fillRect t="-4810" b="-621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641341" y="7618847"/>
                <a:ext cx="18558409" cy="1667316"/>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Xếp các bà vợ vào ngồi cạnh chồng của mình, mỗi bà vợ có 2 vị trí ngồi nên có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sup>
                    </m:sSup>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641341" y="7618847"/>
                <a:ext cx="18558409" cy="1667316"/>
              </a:xfrm>
              <a:prstGeom prst="rect">
                <a:avLst/>
              </a:prstGeom>
              <a:blipFill rotWithShape="0">
                <a:blip r:embed="rId4"/>
                <a:stretch>
                  <a:fillRect t="-6227" r="-1182" b="-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41340" y="9458237"/>
                <a:ext cx="18558409" cy="888641"/>
              </a:xfrm>
              <a:prstGeom prst="rect">
                <a:avLst/>
              </a:prstGeom>
              <a:noFill/>
            </p:spPr>
            <p:txBody>
              <a:bodyPr wrap="square" rtlCol="0">
                <a:spAutoFit/>
              </a:bodyPr>
              <a:lstStyle/>
              <a:p>
                <a:pPr marL="629920">
                  <a:lnSpc>
                    <a:spcPct val="115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Vậy số cách xếp là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e>
                      <m:sup>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sup>
                    </m:sSup>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𝟕𝟔𝟖𝟎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641340" y="9458237"/>
                <a:ext cx="18558409" cy="888641"/>
              </a:xfrm>
              <a:prstGeom prst="rect">
                <a:avLst/>
              </a:prstGeom>
              <a:blipFill rotWithShape="0">
                <a:blip r:embed="rId5"/>
                <a:stretch>
                  <a:fillRect t="-10345" b="-23448"/>
                </a:stretch>
              </a:blipFill>
            </p:spPr>
            <p:txBody>
              <a:bodyPr/>
              <a:lstStyle/>
              <a:p>
                <a:r>
                  <a:rPr lang="en-US">
                    <a:noFill/>
                  </a:rPr>
                  <a:t> </a:t>
                </a:r>
              </a:p>
            </p:txBody>
          </p:sp>
        </mc:Fallback>
      </mc:AlternateContent>
      <p:sp>
        <p:nvSpPr>
          <p:cNvPr id="32" name="Oval 31">
            <a:extLst>
              <a:ext uri="{FF2B5EF4-FFF2-40B4-BE49-F238E27FC236}">
                <a16:creationId xmlns="" xmlns:a16="http://schemas.microsoft.com/office/drawing/2014/main" id="{2F3883A9-822E-4FDA-9103-25F0038C4E9C}"/>
              </a:ext>
            </a:extLst>
          </p:cNvPr>
          <p:cNvSpPr/>
          <p:nvPr/>
        </p:nvSpPr>
        <p:spPr>
          <a:xfrm>
            <a:off x="4639308" y="424527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18130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0" grpId="0"/>
      <p:bldP spid="31"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3</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9" name="TextBox 58"/>
              <p:cNvSpPr txBox="1"/>
              <p:nvPr/>
            </p:nvSpPr>
            <p:spPr>
              <a:xfrm>
                <a:off x="4159091" y="6143175"/>
                <a:ext cx="18558409" cy="1299779"/>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Gọi số có 5 chữ số là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𝒂𝒃𝒄</m:t>
                        </m:r>
                        <m:r>
                          <m:rPr>
                            <m:nor/>
                          </m:rPr>
                          <a:rPr lang="vi-VN" sz="4400" b="1">
                            <a:effectLst/>
                            <a:latin typeface="Tahoma" panose="020B0604030504040204" pitchFamily="34" charset="0"/>
                            <a:ea typeface="Tahoma" panose="020B0604030504040204" pitchFamily="34" charset="0"/>
                            <a:cs typeface="Tahoma" panose="020B0604030504040204" pitchFamily="34" charset="0"/>
                          </a:rPr>
                          <m:t>de</m:t>
                        </m:r>
                      </m:e>
                    </m:ba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159091" y="6143175"/>
                <a:ext cx="18558409" cy="1299779"/>
              </a:xfrm>
              <a:prstGeom prst="rect">
                <a:avLst/>
              </a:prstGeom>
              <a:blipFill rotWithShape="0">
                <a:blip r:embed="rId2"/>
                <a:stretch>
                  <a:fillRect b="-7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90613" y="2101578"/>
                <a:ext cx="19900286" cy="3030188"/>
              </a:xfrm>
              <a:prstGeom prst="rect">
                <a:avLst/>
              </a:prstGeom>
              <a:ln>
                <a:noFill/>
              </a:ln>
            </p:spPr>
            <p:txBody>
              <a:bodyPr wrap="square">
                <a:spAutoFit/>
              </a:bodyPr>
              <a:lstStyle/>
              <a:p>
                <a:pPr marL="629920" indent="-629920" algn="just">
                  <a:lnSpc>
                    <a:spcPct val="106000"/>
                  </a:lnSpc>
                  <a:spcBef>
                    <a:spcPts val="600"/>
                  </a:spcBef>
                  <a:spcAft>
                    <a:spcPts val="0"/>
                  </a:spcAft>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tập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 Số các số tự nhiên có 5 chữ số đôi một khác nhau lấy ra từ tập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indent="-629920" algn="just">
                  <a:lnSpc>
                    <a:spcPct val="106000"/>
                  </a:lnSpc>
                  <a:spcBef>
                    <a:spcPts val="600"/>
                  </a:spcBef>
                  <a:spcAft>
                    <a:spcPts val="0"/>
                  </a:spcAft>
                  <a:tabLst>
                    <a:tab pos="629920"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𝟑𝟎𝟒𝟐𝟎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𝟐𝟕𝟏𝟔𝟐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𝟐𝟕𝟐𝟏𝟔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𝟑𝟎𝟐𝟒𝟎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3030188"/>
              </a:xfrm>
              <a:prstGeom prst="rect">
                <a:avLst/>
              </a:prstGeom>
              <a:blipFill rotWithShape="0">
                <a:blip r:embed="rId3"/>
                <a:stretch>
                  <a:fillRect t="-5030" r="-1225" b="-8451"/>
                </a:stretch>
              </a:blipFill>
              <a:ln>
                <a:noFill/>
              </a:ln>
            </p:spPr>
            <p:txBody>
              <a:bodyPr/>
              <a:lstStyle/>
              <a:p>
                <a:r>
                  <a:rPr lang="en-US">
                    <a:noFill/>
                  </a:rPr>
                  <a:t> </a:t>
                </a:r>
              </a:p>
            </p:txBody>
          </p:sp>
        </mc:Fallback>
      </mc:AlternateContent>
      <p:sp>
        <p:nvSpPr>
          <p:cNvPr id="30" name="TextBox 29"/>
          <p:cNvSpPr txBox="1"/>
          <p:nvPr/>
        </p:nvSpPr>
        <p:spPr>
          <a:xfrm>
            <a:off x="4159090" y="7295253"/>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Chọn a: có 9 cách chọn (a khác 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133600" y="8241803"/>
                <a:ext cx="20583899" cy="2191369"/>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Mỗi cách chọn 4 chữ số trong 9 chữ số còn lại để xếp vào 4 vị trí còn lại là một chỉnh hợp chập</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4 của 9. Vậy có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3024 (cách chọn).</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133600" y="8241803"/>
                <a:ext cx="20583899" cy="2191369"/>
              </a:xfrm>
              <a:prstGeom prst="rect">
                <a:avLst/>
              </a:prstGeom>
              <a:blipFill rotWithShape="0">
                <a:blip r:embed="rId4"/>
                <a:stretch>
                  <a:fillRect b="-5571"/>
                </a:stretch>
              </a:blipFill>
            </p:spPr>
            <p:txBody>
              <a:bodyPr/>
              <a:lstStyle/>
              <a:p>
                <a:r>
                  <a:rPr lang="en-US">
                    <a:noFill/>
                  </a:rPr>
                  <a:t> </a:t>
                </a:r>
              </a:p>
            </p:txBody>
          </p:sp>
        </mc:Fallback>
      </mc:AlternateContent>
      <p:sp>
        <p:nvSpPr>
          <p:cNvPr id="32" name="TextBox 31"/>
          <p:cNvSpPr txBox="1"/>
          <p:nvPr/>
        </p:nvSpPr>
        <p:spPr>
          <a:xfrm>
            <a:off x="2133600" y="10433172"/>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Theo qui tắc nhân, có tất cả: 3024.9 = 27216 (số).</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4" name="Oval 33">
            <a:extLst>
              <a:ext uri="{FF2B5EF4-FFF2-40B4-BE49-F238E27FC236}">
                <a16:creationId xmlns="" xmlns:a16="http://schemas.microsoft.com/office/drawing/2014/main" id="{98BAE616-8375-4080-B0BC-A5192AC51B23}"/>
              </a:ext>
            </a:extLst>
          </p:cNvPr>
          <p:cNvSpPr/>
          <p:nvPr/>
        </p:nvSpPr>
        <p:spPr>
          <a:xfrm>
            <a:off x="12893958" y="416910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23138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0" grpId="0"/>
      <p:bldP spid="31" grpId="0"/>
      <p:bldP spid="32" grpId="0"/>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7196740"/>
            <a:ext cx="22933608" cy="5909662"/>
            <a:chOff x="1220788" y="7162800"/>
            <a:chExt cx="22936262" cy="5910345"/>
          </a:xfrm>
        </p:grpSpPr>
        <p:sp>
          <p:nvSpPr>
            <p:cNvPr id="3" name="Rounded Rectangle 2"/>
            <p:cNvSpPr/>
            <p:nvPr/>
          </p:nvSpPr>
          <p:spPr>
            <a:xfrm>
              <a:off x="1222486" y="7418547"/>
              <a:ext cx="22934564" cy="565459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3041895" cy="5285752"/>
            <a:chOff x="1176052" y="1665222"/>
            <a:chExt cx="22743297" cy="5285752"/>
          </a:xfrm>
        </p:grpSpPr>
        <p:grpSp>
          <p:nvGrpSpPr>
            <p:cNvPr id="13" name="Group 49"/>
            <p:cNvGrpSpPr/>
            <p:nvPr/>
          </p:nvGrpSpPr>
          <p:grpSpPr>
            <a:xfrm>
              <a:off x="1176052" y="1665222"/>
              <a:ext cx="22743297" cy="5285752"/>
              <a:chOff x="1175570" y="2468560"/>
              <a:chExt cx="22745930" cy="5286364"/>
            </a:xfrm>
          </p:grpSpPr>
          <p:sp>
            <p:nvSpPr>
              <p:cNvPr id="14" name="Rounded Rectangle 6"/>
              <p:cNvSpPr/>
              <p:nvPr/>
            </p:nvSpPr>
            <p:spPr>
              <a:xfrm>
                <a:off x="1175570" y="2872595"/>
                <a:ext cx="22745930" cy="4882329"/>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4</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303922" y="2101578"/>
                <a:ext cx="22200073" cy="4459811"/>
              </a:xfrm>
              <a:prstGeom prst="rect">
                <a:avLst/>
              </a:prstGeom>
              <a:ln>
                <a:noFill/>
              </a:ln>
            </p:spPr>
            <p:txBody>
              <a:bodyPr wrap="square">
                <a:spAutoFit/>
              </a:bodyPr>
              <a:lstStyle/>
              <a:p>
                <a:pPr marL="629920" indent="-629920" algn="just">
                  <a:lnSpc>
                    <a:spcPct val="106000"/>
                  </a:lnSpc>
                  <a:spcBef>
                    <a:spcPts val="600"/>
                  </a:spcBef>
                  <a:spcAft>
                    <a:spcPts val="0"/>
                  </a:spcAft>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Trong một dạ hội cuối năm ở một cơ quan, ban tổ chức phát ra 100 vé xổ số đánh số từ 1 đến 100 cho 100 người. Xổ số có 4 giải: 1 giải nhất, 1 giải nhì, 1 giải ba, 1 giải tư. Kết quả là việc công bố ai trúng giải nhất, giải nhì, giải ba, giải tư. Hỏi có bao nhiêu kết quả có thể nếu biết rằng người giữ vé số 47 trúng một trong bốn giải?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𝟑𝟕𝟔𝟔𝟒𝟑𝟕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𝟑𝟕𝟔𝟒𝟔𝟑𝟕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𝟑𝟕𝟔𝟒𝟑𝟔𝟕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𝟑𝟕𝟔𝟒𝟑𝟕𝟔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03922" y="2101578"/>
                <a:ext cx="22200073" cy="4459811"/>
              </a:xfrm>
              <a:prstGeom prst="rect">
                <a:avLst/>
              </a:prstGeom>
              <a:blipFill rotWithShape="0">
                <a:blip r:embed="rId2"/>
                <a:stretch>
                  <a:fillRect t="-3420" r="-1098" b="-3967"/>
                </a:stretch>
              </a:blipFill>
              <a:ln>
                <a:noFill/>
              </a:ln>
            </p:spPr>
            <p:txBody>
              <a:bodyPr/>
              <a:lstStyle/>
              <a:p>
                <a:r>
                  <a:rPr lang="en-US">
                    <a:noFill/>
                  </a:rPr>
                  <a:t> </a:t>
                </a:r>
              </a:p>
            </p:txBody>
          </p:sp>
        </mc:Fallback>
      </mc:AlternateContent>
      <p:sp>
        <p:nvSpPr>
          <p:cNvPr id="30" name="TextBox 29"/>
          <p:cNvSpPr txBox="1"/>
          <p:nvPr/>
        </p:nvSpPr>
        <p:spPr>
          <a:xfrm>
            <a:off x="3357515" y="8075445"/>
            <a:ext cx="18558409" cy="152785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Người giữ vé số 47 trúng một trong 4 giải nên có 4 khả năng có thể xảy ra.</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3340309" y="9794662"/>
                <a:ext cx="20583899" cy="863250"/>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Số cách chọn ba số trúng 3 giải còn lại là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𝟗𝟒𝟏𝟎𝟗𝟒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340309" y="9794662"/>
                <a:ext cx="20583899" cy="863250"/>
              </a:xfrm>
              <a:prstGeom prst="rect">
                <a:avLst/>
              </a:prstGeom>
              <a:blipFill>
                <a:blip r:embed="rId3"/>
                <a:stretch>
                  <a:fillRect t="-12766" b="-24823"/>
                </a:stretch>
              </a:blipFill>
            </p:spPr>
            <p:txBody>
              <a:bodyPr/>
              <a:lstStyle/>
              <a:p>
                <a:r>
                  <a:rPr lang="en-US">
                    <a:noFill/>
                  </a:rPr>
                  <a:t> </a:t>
                </a:r>
              </a:p>
            </p:txBody>
          </p:sp>
        </mc:Fallback>
      </mc:AlternateContent>
      <p:sp>
        <p:nvSpPr>
          <p:cNvPr id="34" name="TextBox 33"/>
          <p:cNvSpPr txBox="1"/>
          <p:nvPr/>
        </p:nvSpPr>
        <p:spPr>
          <a:xfrm>
            <a:off x="3357515" y="11000174"/>
            <a:ext cx="20583899" cy="81009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Vậy có tất cả: 4. 941094 = 3764376 (kết quả).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 xmlns:a16="http://schemas.microsoft.com/office/drawing/2014/main" id="{A1542F30-D854-44C9-B38B-3E91578C2A0B}"/>
              </a:ext>
            </a:extLst>
          </p:cNvPr>
          <p:cNvSpPr/>
          <p:nvPr/>
        </p:nvSpPr>
        <p:spPr>
          <a:xfrm>
            <a:off x="16230600" y="551945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2361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4" grpId="0"/>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5</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3090613" y="2101578"/>
                <a:ext cx="19900286" cy="2990306"/>
              </a:xfrm>
              <a:prstGeom prst="rect">
                <a:avLst/>
              </a:prstGeom>
              <a:ln>
                <a:noFill/>
              </a:ln>
            </p:spPr>
            <p:txBody>
              <a:bodyPr wrap="square">
                <a:spAutoFit/>
              </a:bodyPr>
              <a:lstStyle/>
              <a:p>
                <a:pPr marL="630555" indent="-630555" algn="just">
                  <a:lnSpc>
                    <a:spcPct val="107000"/>
                  </a:lnSpc>
                  <a:tabLst>
                    <a:tab pos="629920" algn="l"/>
                  </a:tabLs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Một lớp học có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𝟏𝟓</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nam và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𝟐𝟎</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nữ. Hỏi có bao nhiêu cách chọn ra một học sinh trong lớp học này đi dự trại hè của trường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tabLst>
                    <a:tab pos="3599815" algn="l"/>
                    <a:tab pos="5039995" algn="l"/>
                  </a:tabLs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35</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300</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15</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20</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90613" y="2101578"/>
                <a:ext cx="19900286" cy="2990306"/>
              </a:xfrm>
              <a:prstGeom prst="rect">
                <a:avLst/>
              </a:prstGeom>
              <a:blipFill rotWithShape="0">
                <a:blip r:embed="rId2"/>
                <a:stretch>
                  <a:fillRect t="-4898" r="-1225" b="-673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29749" y="6363260"/>
                <a:ext cx="18558409" cy="1107996"/>
              </a:xfrm>
              <a:prstGeom prst="rect">
                <a:avLst/>
              </a:prstGeom>
              <a:noFill/>
            </p:spPr>
            <p:txBody>
              <a:bodyPr wrap="square" rtlCol="0">
                <a:spAutoFit/>
              </a:bodyPr>
              <a:lstStyle/>
              <a:p>
                <a:pPr marL="629920">
                  <a:lnSpc>
                    <a:spcPct val="150000"/>
                  </a:lnSpc>
                  <a:spcBef>
                    <a:spcPts val="600"/>
                  </a:spcBef>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học sinh trong lớp là </a:t>
                </a:r>
                <a14:m>
                  <m:oMath xmlns:m="http://schemas.openxmlformats.org/officeDocument/2006/math">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𝟏𝟓</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𝟐𝟎</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𝟑𝟓</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029749" y="6363260"/>
                <a:ext cx="18558409" cy="1107996"/>
              </a:xfrm>
              <a:prstGeom prst="rect">
                <a:avLst/>
              </a:prstGeom>
              <a:blipFill rotWithShape="0">
                <a:blip r:embed="rId3"/>
                <a:stretch>
                  <a:fillRect b="-13187"/>
                </a:stretch>
              </a:blipFill>
            </p:spPr>
            <p:txBody>
              <a:bodyPr/>
              <a:lstStyle/>
              <a:p>
                <a:r>
                  <a:rPr lang="en-US">
                    <a:noFill/>
                  </a:rPr>
                  <a:t> </a:t>
                </a:r>
              </a:p>
            </p:txBody>
          </p:sp>
        </mc:Fallback>
      </mc:AlternateContent>
      <p:sp>
        <p:nvSpPr>
          <p:cNvPr id="31" name="TextBox 30"/>
          <p:cNvSpPr txBox="1"/>
          <p:nvPr/>
        </p:nvSpPr>
        <p:spPr>
          <a:xfrm>
            <a:off x="4005168" y="7949640"/>
            <a:ext cx="20583899" cy="816827"/>
          </a:xfrm>
          <a:prstGeom prst="rect">
            <a:avLst/>
          </a:prstGeom>
          <a:noFill/>
        </p:spPr>
        <p:txBody>
          <a:bodyPr wrap="square" rtlCol="0">
            <a:spAutoFit/>
          </a:bodyPr>
          <a:lstStyle/>
          <a:p>
            <a:pPr marL="630555">
              <a:lnSpc>
                <a:spcPct val="107000"/>
              </a:lnSpc>
              <a:spcAft>
                <a:spcPts val="8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Suy ra, có 35 cách lấy ra một bạn để tham dự trại hè.</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2" name="Oval 31">
            <a:extLst>
              <a:ext uri="{FF2B5EF4-FFF2-40B4-BE49-F238E27FC236}">
                <a16:creationId xmlns="" xmlns:a16="http://schemas.microsoft.com/office/drawing/2014/main" id="{B01DE074-E15A-45CB-9252-D93D1356F978}"/>
              </a:ext>
            </a:extLst>
          </p:cNvPr>
          <p:cNvSpPr/>
          <p:nvPr/>
        </p:nvSpPr>
        <p:spPr>
          <a:xfrm>
            <a:off x="5943600" y="417598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359264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7408877"/>
            <a:chOff x="1220788" y="7162800"/>
            <a:chExt cx="22340289" cy="7409734"/>
          </a:xfrm>
        </p:grpSpPr>
        <p:sp>
          <p:nvSpPr>
            <p:cNvPr id="3" name="Rounded Rectangle 2"/>
            <p:cNvSpPr/>
            <p:nvPr/>
          </p:nvSpPr>
          <p:spPr>
            <a:xfrm>
              <a:off x="1222486" y="7418547"/>
              <a:ext cx="22338591" cy="71539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537503"/>
            <a:chOff x="1176052" y="1665222"/>
            <a:chExt cx="22175897" cy="3537503"/>
          </a:xfrm>
        </p:grpSpPr>
        <p:grpSp>
          <p:nvGrpSpPr>
            <p:cNvPr id="13" name="Group 49"/>
            <p:cNvGrpSpPr/>
            <p:nvPr/>
          </p:nvGrpSpPr>
          <p:grpSpPr>
            <a:xfrm>
              <a:off x="1176052" y="1665222"/>
              <a:ext cx="22175897" cy="3537503"/>
              <a:chOff x="1175570" y="2468560"/>
              <a:chExt cx="22178464" cy="3537913"/>
            </a:xfrm>
          </p:grpSpPr>
          <p:sp>
            <p:nvSpPr>
              <p:cNvPr id="14" name="Rounded Rectangle 6"/>
              <p:cNvSpPr/>
              <p:nvPr/>
            </p:nvSpPr>
            <p:spPr>
              <a:xfrm>
                <a:off x="1175570" y="2872596"/>
                <a:ext cx="22178464" cy="313387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6</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456550" y="2101578"/>
                <a:ext cx="21534349" cy="3092898"/>
              </a:xfrm>
              <a:prstGeom prst="rect">
                <a:avLst/>
              </a:prstGeom>
              <a:ln>
                <a:noFill/>
              </a:ln>
            </p:spPr>
            <p:txBody>
              <a:bodyPr wrap="square">
                <a:spAutoFit/>
              </a:bodyPr>
              <a:lstStyle/>
              <a:p>
                <a:pPr marL="628650" indent="-628650">
                  <a:lnSpc>
                    <a:spcPct val="107000"/>
                  </a:lnSpc>
                  <a:spcAft>
                    <a:spcPts val="80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lớp có 30 học sinh gồm 12 học sinh nam, 18 học sinh nữ, cần chọn ra 5 học sinh gồm cả nam và nữ đi thi giới thiệu sách. Hỏi có bao nhiêu cách chọn để trong đó có ít nhất 3 nữ?</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tabLst>
                    <a:tab pos="629920" algn="l"/>
                    <a:tab pos="359981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𝟓𝟑𝟖𝟓𝟔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𝟗𝟎𝟓𝟕𝟔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𝟐𝟖𝟖𝟎𝟎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𝟏𝟒𝟒𝟎𝟎</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56550" y="2101578"/>
                <a:ext cx="21534349" cy="3092898"/>
              </a:xfrm>
              <a:prstGeom prst="rect">
                <a:avLst/>
              </a:prstGeom>
              <a:blipFill rotWithShape="0">
                <a:blip r:embed="rId2"/>
                <a:stretch>
                  <a:fillRect t="-4734" r="-1840" b="-6509"/>
                </a:stretch>
              </a:blipFill>
              <a:ln>
                <a:noFill/>
              </a:ln>
            </p:spPr>
            <p:txBody>
              <a:bodyPr/>
              <a:lstStyle/>
              <a:p>
                <a:r>
                  <a:rPr lang="en-US">
                    <a:noFill/>
                  </a:rPr>
                  <a:t> </a:t>
                </a:r>
              </a:p>
            </p:txBody>
          </p:sp>
        </mc:Fallback>
      </mc:AlternateContent>
      <p:sp>
        <p:nvSpPr>
          <p:cNvPr id="30" name="TextBox 29"/>
          <p:cNvSpPr txBox="1"/>
          <p:nvPr/>
        </p:nvSpPr>
        <p:spPr>
          <a:xfrm>
            <a:off x="3665168" y="5837835"/>
            <a:ext cx="20082287" cy="871008"/>
          </a:xfrm>
          <a:prstGeom prst="rect">
            <a:avLst/>
          </a:prstGeom>
          <a:noFill/>
        </p:spPr>
        <p:txBody>
          <a:bodyPr wrap="square" rtlCol="0">
            <a:spAutoFit/>
          </a:bodyPr>
          <a:lstStyle/>
          <a:p>
            <a:pPr marL="630555" algn="just">
              <a:lnSpc>
                <a:spcPct val="115000"/>
              </a:lnSpc>
              <a:spcAft>
                <a:spcPts val="800"/>
              </a:spcAft>
            </a:pPr>
            <a:r>
              <a:rPr lang="vi-VN" sz="4400" b="1" dirty="0" smtClean="0">
                <a:latin typeface="Tahoma" panose="020B0604030504040204" pitchFamily="34" charset="0"/>
                <a:ea typeface="Tahoma" panose="020B0604030504040204" pitchFamily="34" charset="0"/>
                <a:cs typeface="Tahoma" panose="020B0604030504040204" pitchFamily="34" charset="0"/>
              </a:rPr>
              <a:t>Trường </a:t>
            </a:r>
            <a:r>
              <a:rPr lang="vi-VN" sz="4400" b="1" dirty="0">
                <a:latin typeface="Tahoma" panose="020B0604030504040204" pitchFamily="34" charset="0"/>
                <a:ea typeface="Tahoma" panose="020B0604030504040204" pitchFamily="34" charset="0"/>
                <a:cs typeface="Tahoma" panose="020B0604030504040204" pitchFamily="34" charset="0"/>
              </a:rPr>
              <a:t>hợp 1: Chọn 3 nữ, 2 nam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1361165" y="6665365"/>
                <a:ext cx="22274095" cy="870688"/>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1361165" y="6665365"/>
                <a:ext cx="22274095" cy="870688"/>
              </a:xfrm>
              <a:prstGeom prst="rect">
                <a:avLst/>
              </a:prstGeom>
              <a:blipFill rotWithShape="0">
                <a:blip r:embed="rId3"/>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361165" y="7687940"/>
                <a:ext cx="20082287" cy="863634"/>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1361165" y="7687940"/>
                <a:ext cx="20082287" cy="863634"/>
              </a:xfrm>
              <a:prstGeom prst="rect">
                <a:avLst/>
              </a:prstGeom>
              <a:blipFill rotWithShape="0">
                <a:blip r:embed="rId4"/>
                <a:stretch>
                  <a:fillRect t="-11972" b="-23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467600" y="8534238"/>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dirty="0">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467600" y="8534238"/>
                <a:ext cx="20082287" cy="928909"/>
              </a:xfrm>
              <a:prstGeom prst="rect">
                <a:avLst/>
              </a:prstGeom>
              <a:blipFill rotWithShape="0">
                <a:blip r:embed="rId5"/>
                <a:stretch>
                  <a:fillRect t="-6579" b="-22368"/>
                </a:stretch>
              </a:blipFill>
            </p:spPr>
            <p:txBody>
              <a:bodyPr/>
              <a:lstStyle/>
              <a:p>
                <a:r>
                  <a:rPr lang="en-US">
                    <a:noFill/>
                  </a:rPr>
                  <a:t> </a:t>
                </a:r>
              </a:p>
            </p:txBody>
          </p:sp>
        </mc:Fallback>
      </mc:AlternateContent>
      <p:sp>
        <p:nvSpPr>
          <p:cNvPr id="35" name="TextBox 34"/>
          <p:cNvSpPr txBox="1"/>
          <p:nvPr/>
        </p:nvSpPr>
        <p:spPr>
          <a:xfrm>
            <a:off x="1263276" y="9549759"/>
            <a:ext cx="20082287" cy="871008"/>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2: Chọn 4 nữ, 1 nam</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10972800" y="9522668"/>
                <a:ext cx="20082287" cy="925190"/>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972800" y="9522668"/>
                <a:ext cx="20082287" cy="925190"/>
              </a:xfrm>
              <a:prstGeom prst="rect">
                <a:avLst/>
              </a:prstGeom>
              <a:blipFill rotWithShape="0">
                <a:blip r:embed="rId6"/>
                <a:stretch>
                  <a:fillRect t="-6579" b="-20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423643" y="10641393"/>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Do đó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𝟗𝟎𝟓𝟕𝟔</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423643" y="10641393"/>
                <a:ext cx="20082287" cy="928909"/>
              </a:xfrm>
              <a:prstGeom prst="rect">
                <a:avLst/>
              </a:prstGeom>
              <a:blipFill rotWithShape="0">
                <a:blip r:embed="rId7"/>
                <a:stretch>
                  <a:fillRect t="-6579" b="-21053"/>
                </a:stretch>
              </a:blipFill>
            </p:spPr>
            <p:txBody>
              <a:bodyPr/>
              <a:lstStyle/>
              <a:p>
                <a:r>
                  <a:rPr lang="en-US">
                    <a:noFill/>
                  </a:rPr>
                  <a:t> </a:t>
                </a:r>
              </a:p>
            </p:txBody>
          </p:sp>
        </mc:Fallback>
      </mc:AlternateContent>
      <p:sp>
        <p:nvSpPr>
          <p:cNvPr id="36" name="Oval 35">
            <a:extLst>
              <a:ext uri="{FF2B5EF4-FFF2-40B4-BE49-F238E27FC236}">
                <a16:creationId xmlns="" xmlns:a16="http://schemas.microsoft.com/office/drawing/2014/main" id="{7AEA6FAD-0EDF-4041-8883-0B9B7693B493}"/>
              </a:ext>
            </a:extLst>
          </p:cNvPr>
          <p:cNvSpPr/>
          <p:nvPr/>
        </p:nvSpPr>
        <p:spPr>
          <a:xfrm>
            <a:off x="7772400" y="4239168"/>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6078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2" grpId="0"/>
      <p:bldP spid="34" grpId="0"/>
      <p:bldP spid="35" grpId="0"/>
      <p:bldP spid="44" grpId="0"/>
      <p:bldP spid="45"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8944" y="6339078"/>
            <a:ext cx="22337704" cy="6919723"/>
            <a:chOff x="1220788" y="7162800"/>
            <a:chExt cx="22340289" cy="6920523"/>
          </a:xfrm>
        </p:grpSpPr>
        <p:sp>
          <p:nvSpPr>
            <p:cNvPr id="3" name="Rounded Rectangle 2"/>
            <p:cNvSpPr/>
            <p:nvPr/>
          </p:nvSpPr>
          <p:spPr>
            <a:xfrm>
              <a:off x="1222486" y="7418547"/>
              <a:ext cx="22338591" cy="666477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415122" y="1738845"/>
            <a:ext cx="22467046" cy="4351418"/>
            <a:chOff x="1176052" y="1665222"/>
            <a:chExt cx="22175897" cy="4351418"/>
          </a:xfrm>
        </p:grpSpPr>
        <p:grpSp>
          <p:nvGrpSpPr>
            <p:cNvPr id="13" name="Group 49"/>
            <p:cNvGrpSpPr/>
            <p:nvPr/>
          </p:nvGrpSpPr>
          <p:grpSpPr>
            <a:xfrm>
              <a:off x="1176052" y="1665222"/>
              <a:ext cx="22175897" cy="4351418"/>
              <a:chOff x="1175570" y="2468560"/>
              <a:chExt cx="22178464" cy="4351922"/>
            </a:xfrm>
          </p:grpSpPr>
          <p:sp>
            <p:nvSpPr>
              <p:cNvPr id="14" name="Rounded Rectangle 6"/>
              <p:cNvSpPr/>
              <p:nvPr/>
            </p:nvSpPr>
            <p:spPr>
              <a:xfrm>
                <a:off x="1175570" y="2872595"/>
                <a:ext cx="22178464" cy="3947887"/>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7</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0" name="Rectangle 9"/>
              <p:cNvSpPr/>
              <p:nvPr/>
            </p:nvSpPr>
            <p:spPr>
              <a:xfrm>
                <a:off x="954298" y="2231920"/>
                <a:ext cx="21534349" cy="3768980"/>
              </a:xfrm>
              <a:prstGeom prst="rect">
                <a:avLst/>
              </a:prstGeom>
              <a:ln>
                <a:noFill/>
              </a:ln>
            </p:spPr>
            <p:txBody>
              <a:bodyPr wrap="square">
                <a:spAutoFit/>
              </a:bodyPr>
              <a:lstStyle/>
              <a:p>
                <a:pPr marL="628650" indent="-628650" algn="just">
                  <a:lnSpc>
                    <a:spcPct val="107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đội thanh niên tình nguyện gồm 15 người, gồm 12 nam và 3 nữ. Hỏi có bao nhiêu cách phân công đội thanh niên tình nguyện đó về 3 vùng núi khó khăn để thực hiện công tác tình </a:t>
                </a:r>
                <a:r>
                  <a:rPr lang="vi-VN" sz="4400" b="1" dirty="0" smtClean="0">
                    <a:latin typeface="Tahoma" panose="020B0604030504040204" pitchFamily="34" charset="0"/>
                    <a:ea typeface="Tahoma" panose="020B0604030504040204" pitchFamily="34" charset="0"/>
                    <a:cs typeface="Tahoma" panose="020B0604030504040204" pitchFamily="34" charset="0"/>
                  </a:rPr>
                  <a:t>nguy</a:t>
                </a:r>
                <a:r>
                  <a:rPr lang="en-US" sz="4400" b="1" dirty="0" smtClean="0">
                    <a:latin typeface="Tahoma" panose="020B0604030504040204" pitchFamily="34" charset="0"/>
                    <a:ea typeface="Tahoma" panose="020B0604030504040204" pitchFamily="34" charset="0"/>
                    <a:cs typeface="Tahoma" panose="020B0604030504040204" pitchFamily="34" charset="0"/>
                  </a:rPr>
                  <a:t>ệ</a:t>
                </a:r>
                <a:r>
                  <a:rPr lang="vi-VN" sz="4400" b="1" dirty="0" smtClean="0">
                    <a:latin typeface="Tahoma" panose="020B0604030504040204" pitchFamily="34" charset="0"/>
                    <a:ea typeface="Tahoma" panose="020B0604030504040204" pitchFamily="34" charset="0"/>
                    <a:cs typeface="Tahoma" panose="020B0604030504040204" pitchFamily="34" charset="0"/>
                  </a:rPr>
                  <a:t>n</a:t>
                </a:r>
                <a:r>
                  <a:rPr lang="vi-VN" sz="4400" b="1" dirty="0">
                    <a:latin typeface="Tahoma" panose="020B0604030504040204" pitchFamily="34" charset="0"/>
                    <a:ea typeface="Tahoma" panose="020B0604030504040204" pitchFamily="34" charset="0"/>
                    <a:cs typeface="Tahoma" panose="020B0604030504040204" pitchFamily="34" charset="0"/>
                  </a:rPr>
                  <a:t>, sao cho mỗi vùng có 4 nam và 1 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𝟏𝟐𝟖𝟖𝟎𝟎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𝟐𝟎𝟕𝟗𝟎𝟎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𝟏𝟒𝟑𝟒𝟎𝟎</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𝟐𝟔𝟖𝟐𝟎𝟎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54298" y="2231920"/>
                <a:ext cx="21534349" cy="3768980"/>
              </a:xfrm>
              <a:prstGeom prst="rect">
                <a:avLst/>
              </a:prstGeom>
              <a:blipFill rotWithShape="0">
                <a:blip r:embed="rId2"/>
                <a:stretch>
                  <a:fillRect t="-3722" r="-1133" b="-485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249998" y="7017335"/>
                <a:ext cx="20082287" cy="919226"/>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Phân công 4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12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về vùng núi thứ nhất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249998" y="7017335"/>
                <a:ext cx="20082287" cy="919226"/>
              </a:xfrm>
              <a:prstGeom prst="rect">
                <a:avLst/>
              </a:prstGeom>
              <a:blipFill rotWithShape="0">
                <a:blip r:embed="rId3"/>
                <a:stretch>
                  <a:fillRect t="-6623"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809012" y="8014118"/>
                <a:ext cx="20082287" cy="92313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1809012" y="8014118"/>
                <a:ext cx="20082287" cy="923138"/>
              </a:xfrm>
              <a:prstGeom prst="rect">
                <a:avLst/>
              </a:prstGeom>
              <a:blipFill rotWithShape="0">
                <a:blip r:embed="rId4"/>
                <a:stretch>
                  <a:fillRect t="-7285"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809011" y="9168163"/>
                <a:ext cx="20082287" cy="917174"/>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1809011" y="9168163"/>
                <a:ext cx="20082287" cy="917174"/>
              </a:xfrm>
              <a:prstGeom prst="rect">
                <a:avLst/>
              </a:prstGeom>
              <a:blipFill rotWithShape="0">
                <a:blip r:embed="rId5"/>
                <a:stretch>
                  <a:fillRect t="-7333"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891291" y="10425558"/>
                <a:ext cx="20082287" cy="87100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p:cNvSpPr txBox="1">
                <a:spLocks noRot="1" noChangeAspect="1" noMove="1" noResize="1" noEditPoints="1" noAdjustHandles="1" noChangeArrowheads="1" noChangeShapeType="1" noTextEdit="1"/>
              </p:cNvSpPr>
              <p:nvPr/>
            </p:nvSpPr>
            <p:spPr>
              <a:xfrm>
                <a:off x="1891291" y="10425558"/>
                <a:ext cx="20082287" cy="871008"/>
              </a:xfrm>
              <a:prstGeom prst="rect">
                <a:avLst/>
              </a:prstGeom>
              <a:blipFill rotWithShape="0">
                <a:blip r:embed="rId6"/>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903581" y="11729831"/>
                <a:ext cx="20082287" cy="923138"/>
              </a:xfrm>
              <a:prstGeom prst="rect">
                <a:avLst/>
              </a:prstGeom>
              <a:noFill/>
            </p:spPr>
            <p:txBody>
              <a:bodyPr wrap="square" rtlCol="0">
                <a:spAutoFit/>
              </a:bodyPr>
              <a:lstStyle/>
              <a:p>
                <a:pPr marL="173990" indent="457200" algn="just">
                  <a:lnSpc>
                    <a:spcPct val="115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Vậy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𝟐𝟎𝟕𝟗𝟎𝟎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5" name="TextBox 44"/>
              <p:cNvSpPr txBox="1">
                <a:spLocks noRot="1" noChangeAspect="1" noMove="1" noResize="1" noEditPoints="1" noAdjustHandles="1" noChangeArrowheads="1" noChangeShapeType="1" noTextEdit="1"/>
              </p:cNvSpPr>
              <p:nvPr/>
            </p:nvSpPr>
            <p:spPr>
              <a:xfrm>
                <a:off x="1903581" y="11729831"/>
                <a:ext cx="20082287" cy="923138"/>
              </a:xfrm>
              <a:prstGeom prst="rect">
                <a:avLst/>
              </a:prstGeom>
              <a:blipFill rotWithShape="0">
                <a:blip r:embed="rId7"/>
                <a:stretch>
                  <a:fillRect t="-6579" b="-20395"/>
                </a:stretch>
              </a:blipFill>
            </p:spPr>
            <p:txBody>
              <a:bodyPr/>
              <a:lstStyle/>
              <a:p>
                <a:r>
                  <a:rPr lang="en-US">
                    <a:noFill/>
                  </a:rPr>
                  <a:t> </a:t>
                </a:r>
              </a:p>
            </p:txBody>
          </p:sp>
        </mc:Fallback>
      </mc:AlternateContent>
      <p:sp>
        <p:nvSpPr>
          <p:cNvPr id="32" name="Oval 31">
            <a:extLst>
              <a:ext uri="{FF2B5EF4-FFF2-40B4-BE49-F238E27FC236}">
                <a16:creationId xmlns="" xmlns:a16="http://schemas.microsoft.com/office/drawing/2014/main" id="{5629FE4C-6654-4FB6-90EA-165ADBFD9BFA}"/>
              </a:ext>
            </a:extLst>
          </p:cNvPr>
          <p:cNvSpPr/>
          <p:nvPr/>
        </p:nvSpPr>
        <p:spPr>
          <a:xfrm>
            <a:off x="6553200" y="499171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B</a:t>
            </a:r>
          </a:p>
        </p:txBody>
      </p:sp>
    </p:spTree>
    <p:extLst>
      <p:ext uri="{BB962C8B-B14F-4D97-AF65-F5344CB8AC3E}">
        <p14:creationId xmlns:p14="http://schemas.microsoft.com/office/powerpoint/2010/main" val="160194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4" grpId="0"/>
      <p:bldP spid="35" grpId="0"/>
      <p:bldP spid="44" grpId="0"/>
      <p:bldP spid="45" grpId="0"/>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5606714"/>
            <a:ext cx="22337704" cy="6585286"/>
            <a:chOff x="1220788" y="7162800"/>
            <a:chExt cx="22340289" cy="6586048"/>
          </a:xfrm>
        </p:grpSpPr>
        <p:sp>
          <p:nvSpPr>
            <p:cNvPr id="3" name="Rounded Rectangle 2"/>
            <p:cNvSpPr/>
            <p:nvPr/>
          </p:nvSpPr>
          <p:spPr>
            <a:xfrm>
              <a:off x="1222486" y="7418547"/>
              <a:ext cx="22338591" cy="633030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4" y="1665222"/>
            <a:ext cx="22467046" cy="3719929"/>
            <a:chOff x="1176052" y="1665222"/>
            <a:chExt cx="22175897" cy="3719929"/>
          </a:xfrm>
        </p:grpSpPr>
        <p:grpSp>
          <p:nvGrpSpPr>
            <p:cNvPr id="13" name="Group 49"/>
            <p:cNvGrpSpPr/>
            <p:nvPr/>
          </p:nvGrpSpPr>
          <p:grpSpPr>
            <a:xfrm>
              <a:off x="1176052" y="1665222"/>
              <a:ext cx="22175897" cy="3719929"/>
              <a:chOff x="1175570" y="2468560"/>
              <a:chExt cx="22178464" cy="3720360"/>
            </a:xfrm>
          </p:grpSpPr>
          <p:sp>
            <p:nvSpPr>
              <p:cNvPr id="14" name="Rounded Rectangle 6"/>
              <p:cNvSpPr/>
              <p:nvPr/>
            </p:nvSpPr>
            <p:spPr>
              <a:xfrm>
                <a:off x="1175570" y="2872595"/>
                <a:ext cx="22178464" cy="3316325"/>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8</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456550" y="2101578"/>
                <a:ext cx="21534349" cy="3264933"/>
              </a:xfrm>
              <a:prstGeom prst="rect">
                <a:avLst/>
              </a:prstGeom>
              <a:ln>
                <a:noFill/>
              </a:ln>
            </p:spPr>
            <p:txBody>
              <a:bodyPr wrap="square">
                <a:spAutoFit/>
              </a:bodyPr>
              <a:lstStyle/>
              <a:p>
                <a:pPr marL="628650" indent="-628650" algn="just">
                  <a:lnSpc>
                    <a:spcPct val="115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56550" y="2101578"/>
                <a:ext cx="21534349" cy="3264933"/>
              </a:xfrm>
              <a:prstGeom prst="rect">
                <a:avLst/>
              </a:prstGeom>
              <a:blipFill rotWithShape="0">
                <a:blip r:embed="rId2"/>
                <a:stretch>
                  <a:fillRect t="-3178" r="-1133" b="-5234"/>
                </a:stretch>
              </a:blipFill>
              <a:ln>
                <a:noFill/>
              </a:ln>
            </p:spPr>
            <p:txBody>
              <a:bodyPr/>
              <a:lstStyle/>
              <a:p>
                <a:r>
                  <a:rPr lang="en-US">
                    <a:noFill/>
                  </a:rPr>
                  <a:t> </a:t>
                </a:r>
              </a:p>
            </p:txBody>
          </p:sp>
        </mc:Fallback>
      </mc:AlternateContent>
      <p:sp>
        <p:nvSpPr>
          <p:cNvPr id="30" name="TextBox 29"/>
          <p:cNvSpPr txBox="1"/>
          <p:nvPr/>
        </p:nvSpPr>
        <p:spPr>
          <a:xfrm>
            <a:off x="3710269" y="6230232"/>
            <a:ext cx="20082287" cy="871008"/>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Xếp 7 cuốn sách Văn lên kệ có 7!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2199925" y="7366478"/>
            <a:ext cx="20082287" cy="1649682"/>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vừa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TextBox 34"/>
              <p:cNvSpPr txBox="1"/>
              <p:nvPr/>
            </p:nvSpPr>
            <p:spPr>
              <a:xfrm>
                <a:off x="2209757" y="9438179"/>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2209757" y="9438179"/>
                <a:ext cx="20082287" cy="928909"/>
              </a:xfrm>
              <a:prstGeom prst="rect">
                <a:avLst/>
              </a:prstGeom>
              <a:blipFill rotWithShape="0">
                <a:blip r:embed="rId3"/>
                <a:stretch>
                  <a:fillRect t="-5882" r="-698" b="-20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927657" y="10951479"/>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p:cNvSpPr txBox="1">
                <a:spLocks noRot="1" noChangeAspect="1" noMove="1" noResize="1" noEditPoints="1" noAdjustHandles="1" noChangeArrowheads="1" noChangeShapeType="1" noTextEdit="1"/>
              </p:cNvSpPr>
              <p:nvPr/>
            </p:nvSpPr>
            <p:spPr>
              <a:xfrm>
                <a:off x="2927657" y="10951479"/>
                <a:ext cx="20082287" cy="928909"/>
              </a:xfrm>
              <a:prstGeom prst="rect">
                <a:avLst/>
              </a:prstGeom>
              <a:blipFill rotWithShape="0">
                <a:blip r:embed="rId4"/>
                <a:stretch>
                  <a:fillRect t="-6579" b="-21053"/>
                </a:stretch>
              </a:blipFill>
            </p:spPr>
            <p:txBody>
              <a:bodyPr/>
              <a:lstStyle/>
              <a:p>
                <a:r>
                  <a:rPr lang="en-US">
                    <a:noFill/>
                  </a:rPr>
                  <a:t> </a:t>
                </a:r>
              </a:p>
            </p:txBody>
          </p:sp>
        </mc:Fallback>
      </mc:AlternateContent>
      <p:sp>
        <p:nvSpPr>
          <p:cNvPr id="31" name="Oval 30">
            <a:extLst>
              <a:ext uri="{FF2B5EF4-FFF2-40B4-BE49-F238E27FC236}">
                <a16:creationId xmlns="" xmlns:a16="http://schemas.microsoft.com/office/drawing/2014/main" id="{FE082D86-2E2F-4B1F-859A-D591BA45A49E}"/>
              </a:ext>
            </a:extLst>
          </p:cNvPr>
          <p:cNvSpPr/>
          <p:nvPr/>
        </p:nvSpPr>
        <p:spPr>
          <a:xfrm>
            <a:off x="17526000" y="431783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50900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4" grpId="0"/>
      <p:bldP spid="35" grpId="0"/>
      <p:bldP spid="44" grpId="0"/>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4904" y="7196740"/>
            <a:ext cx="23400000" cy="5909662"/>
            <a:chOff x="1220788" y="7162800"/>
            <a:chExt cx="22340289" cy="5910345"/>
          </a:xfrm>
        </p:grpSpPr>
        <p:sp>
          <p:nvSpPr>
            <p:cNvPr id="3" name="Rounded Rectangle 2"/>
            <p:cNvSpPr/>
            <p:nvPr/>
          </p:nvSpPr>
          <p:spPr>
            <a:xfrm>
              <a:off x="1222486" y="7418547"/>
              <a:ext cx="22338591" cy="565459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nvGrpSpPr>
          <p:cNvPr id="33" name="Group 32"/>
          <p:cNvGrpSpPr/>
          <p:nvPr/>
        </p:nvGrpSpPr>
        <p:grpSpPr>
          <a:xfrm>
            <a:off x="884903" y="1665222"/>
            <a:ext cx="23400000" cy="5285752"/>
            <a:chOff x="1176052" y="1665222"/>
            <a:chExt cx="22743297" cy="5285752"/>
          </a:xfrm>
        </p:grpSpPr>
        <p:grpSp>
          <p:nvGrpSpPr>
            <p:cNvPr id="13" name="Group 49"/>
            <p:cNvGrpSpPr/>
            <p:nvPr/>
          </p:nvGrpSpPr>
          <p:grpSpPr>
            <a:xfrm>
              <a:off x="1176052" y="1665222"/>
              <a:ext cx="22743297" cy="5285752"/>
              <a:chOff x="1175570" y="2468560"/>
              <a:chExt cx="22745930" cy="5286364"/>
            </a:xfrm>
          </p:grpSpPr>
          <p:sp>
            <p:nvSpPr>
              <p:cNvPr id="14" name="Rounded Rectangle 6"/>
              <p:cNvSpPr/>
              <p:nvPr/>
            </p:nvSpPr>
            <p:spPr>
              <a:xfrm>
                <a:off x="1175570" y="2872595"/>
                <a:ext cx="22745930" cy="4882329"/>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17" name="TextBox 16"/>
                <p:cNvSpPr txBox="1"/>
                <p:nvPr/>
              </p:nvSpPr>
              <p:spPr>
                <a:xfrm>
                  <a:off x="2235430" y="1958752"/>
                  <a:ext cx="1921517" cy="839416"/>
                </a:xfrm>
                <a:prstGeom prst="rect">
                  <a:avLst/>
                </a:prstGeom>
                <a:noFill/>
              </p:spPr>
              <p:txBody>
                <a:bodyPr wrap="none" rtlCol="0">
                  <a:spAutoFit/>
                </a:bodyPr>
                <a:lstStyle/>
                <a:p>
                  <a:r>
                    <a:rPr lang="en-US" sz="4400" b="1" dirty="0" err="1">
                      <a:solidFill>
                        <a:prstClr val="white"/>
                      </a:solidFill>
                      <a:latin typeface="Tahoma" pitchFamily="34" charset="0"/>
                      <a:ea typeface="Tahoma" pitchFamily="34" charset="0"/>
                      <a:cs typeface="Tahoma" pitchFamily="34" charset="0"/>
                    </a:rPr>
                    <a:t>Câu</a:t>
                  </a:r>
                  <a:r>
                    <a:rPr lang="en-US" sz="4400" b="1" dirty="0">
                      <a:solidFill>
                        <a:prstClr val="white"/>
                      </a:solidFill>
                      <a:latin typeface="Tahoma" pitchFamily="34" charset="0"/>
                      <a:ea typeface="Tahoma" pitchFamily="34" charset="0"/>
                      <a:cs typeface="Tahoma" pitchFamily="34" charset="0"/>
                    </a:rPr>
                    <a:t> 9</a:t>
                  </a: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solidFill>
                        <a:prstClr val="black"/>
                      </a:solidFill>
                    </a:endParaRPr>
                  </a:p>
                </p:txBody>
              </p:sp>
            </p:grpSp>
          </p:grpSp>
        </p:grpSp>
        <p:sp>
          <p:nvSpPr>
            <p:cNvPr id="52" name="TextBox 51"/>
            <p:cNvSpPr txBox="1"/>
            <p:nvPr/>
          </p:nvSpPr>
          <p:spPr>
            <a:xfrm>
              <a:off x="1833906" y="2742135"/>
              <a:ext cx="21102294" cy="707886"/>
            </a:xfrm>
            <a:prstGeom prst="rect">
              <a:avLst/>
            </a:prstGeom>
            <a:noFill/>
          </p:spPr>
          <p:txBody>
            <a:bodyPr wrap="square" rtlCol="0">
              <a:spAutoFit/>
            </a:bodyPr>
            <a:lstStyle/>
            <a:p>
              <a:pPr algn="just" defTabSz="914400" fontAlgn="base">
                <a:spcBef>
                  <a:spcPct val="0"/>
                </a:spcBef>
                <a:spcAft>
                  <a:spcPct val="0"/>
                </a:spcAft>
              </a:pPr>
              <a:endParaRPr lang="pt-BR" sz="4000" b="1" dirty="0">
                <a:solidFill>
                  <a:srgbClr val="0070C0"/>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0" name="Rectangle 9"/>
              <p:cNvSpPr/>
              <p:nvPr/>
            </p:nvSpPr>
            <p:spPr>
              <a:xfrm>
                <a:off x="1303922" y="2101578"/>
                <a:ext cx="22200073" cy="4920963"/>
              </a:xfrm>
              <a:prstGeom prst="rect">
                <a:avLst/>
              </a:prstGeom>
              <a:ln>
                <a:noFill/>
              </a:ln>
            </p:spPr>
            <p:txBody>
              <a:bodyPr wrap="square">
                <a:spAutoFit/>
              </a:bodyPr>
              <a:lstStyle/>
              <a:p>
                <a:pPr marL="628650" indent="-628650" algn="just">
                  <a:lnSpc>
                    <a:spcPct val="115000"/>
                  </a:lnSpc>
                  <a:spcAft>
                    <a:spcPts val="0"/>
                  </a:spcAft>
                </a:pPr>
                <a:r>
                  <a:rPr lang="vi-VN"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FF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smtClean="0">
                    <a:latin typeface="Tahoma" panose="020B0604030504040204" pitchFamily="34" charset="0"/>
                    <a:ea typeface="Tahoma" panose="020B0604030504040204" pitchFamily="34" charset="0"/>
                    <a:cs typeface="Tahoma" panose="020B0604030504040204" pitchFamily="34" charset="0"/>
                  </a:rPr>
                  <a:t>(6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a:t>
                </a:r>
              </a:p>
              <a:p>
                <a:pPr marL="629920">
                  <a:lnSpc>
                    <a:spcPct val="115000"/>
                  </a:lnSpc>
                  <a:spcAft>
                    <a:spcPts val="80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𝟏𝟎</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303922" y="2101578"/>
                <a:ext cx="22200073" cy="4920963"/>
              </a:xfrm>
              <a:prstGeom prst="rect">
                <a:avLst/>
              </a:prstGeom>
              <a:blipFill rotWithShape="0">
                <a:blip r:embed="rId2"/>
                <a:stretch>
                  <a:fillRect t="-2107" r="-109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3670837" y="8075445"/>
                <a:ext cx="18558409" cy="2482346"/>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Chọn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A,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effectLst/>
                    <a:latin typeface="Tahoma" panose="020B0604030504040204" pitchFamily="34" charset="0"/>
                    <a:ea typeface="Tahoma" panose="020B0604030504040204" pitchFamily="34" charset="0"/>
                    <a:cs typeface="Tahoma" panose="020B0604030504040204" pitchFamily="34" charset="0"/>
                  </a:rPr>
                  <a:t>6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a:t>
                </a:r>
                <a:r>
                  <a:rPr lang="vi-VN" sz="4400" b="1" dirty="0" smtClean="0">
                    <a:effectLst/>
                    <a:latin typeface="Tahoma" panose="020B0604030504040204" pitchFamily="34" charset="0"/>
                    <a:ea typeface="Tahoma" panose="020B0604030504040204" pitchFamily="34" charset="0"/>
                    <a:cs typeface="Tahoma" panose="020B0604030504040204" pitchFamily="34" charset="0"/>
                  </a:rPr>
                  <a:t>B</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rồi</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sắp</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xếp</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mỗi</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em</a:t>
                </a:r>
                <a:r>
                  <a:rPr lang="vi-VN" sz="4400" b="1" dirty="0" smtClean="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đứng đầu hoặc cuối hàng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3670837" y="8075445"/>
                <a:ext cx="18558409" cy="2482346"/>
              </a:xfrm>
              <a:prstGeom prst="rect">
                <a:avLst/>
              </a:prstGeom>
              <a:blipFill rotWithShape="0">
                <a:blip r:embed="rId3"/>
                <a:stretch>
                  <a:fillRect t="-4177" r="-1314" b="-7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653631" y="10613457"/>
                <a:ext cx="20583899" cy="87100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16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giữa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3653631" y="10613457"/>
                <a:ext cx="20583899" cy="871008"/>
              </a:xfrm>
              <a:prstGeom prst="rect">
                <a:avLst/>
              </a:prstGeom>
              <a:blipFill rotWithShape="0">
                <a:blip r:embed="rId4"/>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20596" y="11764580"/>
                <a:ext cx="20583899" cy="924997"/>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3720596" y="11764580"/>
                <a:ext cx="20583899" cy="924997"/>
              </a:xfrm>
              <a:prstGeom prst="rect">
                <a:avLst/>
              </a:prstGeom>
              <a:blipFill rotWithShape="0">
                <a:blip r:embed="rId5"/>
                <a:stretch>
                  <a:fillRect t="-7237" b="-20395"/>
                </a:stretch>
              </a:blipFill>
            </p:spPr>
            <p:txBody>
              <a:bodyPr/>
              <a:lstStyle/>
              <a:p>
                <a:r>
                  <a:rPr lang="en-US">
                    <a:noFill/>
                  </a:rPr>
                  <a:t> </a:t>
                </a:r>
              </a:p>
            </p:txBody>
          </p:sp>
        </mc:Fallback>
      </mc:AlternateContent>
      <p:sp>
        <p:nvSpPr>
          <p:cNvPr id="32" name="Oval 31">
            <a:extLst>
              <a:ext uri="{FF2B5EF4-FFF2-40B4-BE49-F238E27FC236}">
                <a16:creationId xmlns="" xmlns:a16="http://schemas.microsoft.com/office/drawing/2014/main" id="{C47A3A91-B1E7-4E00-8DB4-C335484DD250}"/>
              </a:ext>
            </a:extLst>
          </p:cNvPr>
          <p:cNvSpPr/>
          <p:nvPr/>
        </p:nvSpPr>
        <p:spPr>
          <a:xfrm>
            <a:off x="3176260" y="5192899"/>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13641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4"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2108200" y="3197225"/>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6" name="Rectangle 5"/>
          <p:cNvSpPr/>
          <p:nvPr/>
        </p:nvSpPr>
        <p:spPr>
          <a:xfrm>
            <a:off x="2146300" y="5164473"/>
            <a:ext cx="10134600" cy="769441"/>
          </a:xfrm>
          <a:prstGeom prst="rect">
            <a:avLst/>
          </a:prstGeom>
        </p:spPr>
        <p:txBody>
          <a:bodyPr wrap="square">
            <a:spAutoFit/>
          </a:bodyPr>
          <a:lstStyle/>
          <a:p>
            <a:r>
              <a:rPr lang="en-US" altLang="en-US" sz="4400" b="1" dirty="0" err="1">
                <a:latin typeface="+mj-lt"/>
              </a:rPr>
              <a:t>Kí</a:t>
            </a:r>
            <a:r>
              <a:rPr lang="en-US" altLang="en-US" sz="4400" b="1" dirty="0">
                <a:latin typeface="+mj-lt"/>
              </a:rPr>
              <a:t> </a:t>
            </a:r>
            <a:r>
              <a:rPr lang="en-US" altLang="en-US" sz="4400" b="1" dirty="0" err="1">
                <a:latin typeface="+mj-lt"/>
              </a:rPr>
              <a:t>hiệu</a:t>
            </a:r>
            <a:r>
              <a:rPr lang="en-US" altLang="en-US" sz="4400" b="1" dirty="0">
                <a:latin typeface="+mj-lt"/>
              </a:rPr>
              <a:t> </a:t>
            </a:r>
            <a:r>
              <a:rPr lang="en-US" altLang="en-US" sz="4400" dirty="0" err="1">
                <a:latin typeface="+mj-lt"/>
              </a:rPr>
              <a:t>P</a:t>
            </a:r>
            <a:r>
              <a:rPr lang="en-US" altLang="en-US" sz="4400" baseline="-25000" dirty="0" err="1">
                <a:latin typeface="+mj-lt"/>
              </a:rPr>
              <a:t>n</a:t>
            </a:r>
            <a:r>
              <a:rPr lang="en-US" altLang="en-US" sz="4400" baseline="-25000" dirty="0">
                <a:latin typeface="+mj-lt"/>
              </a:rPr>
              <a:t> </a:t>
            </a:r>
            <a:r>
              <a:rPr lang="en-US" altLang="en-US" sz="4400" dirty="0" err="1">
                <a:latin typeface="+mj-lt"/>
              </a:rPr>
              <a:t>là</a:t>
            </a:r>
            <a:r>
              <a:rPr lang="en-US" altLang="en-US" sz="4400" dirty="0">
                <a:latin typeface="+mj-lt"/>
              </a:rPr>
              <a:t> </a:t>
            </a:r>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p>
        </p:txBody>
      </p:sp>
      <p:sp>
        <p:nvSpPr>
          <p:cNvPr id="58" name="Text Box 57"/>
          <p:cNvSpPr txBox="1">
            <a:spLocks noChangeArrowheads="1"/>
          </p:cNvSpPr>
          <p:nvPr/>
        </p:nvSpPr>
        <p:spPr bwMode="auto">
          <a:xfrm>
            <a:off x="2108200" y="4110899"/>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2. </a:t>
            </a:r>
            <a:r>
              <a:rPr lang="en-US" altLang="en-US" sz="4400" b="1" i="1" u="sng" dirty="0" err="1">
                <a:solidFill>
                  <a:srgbClr val="0000FF"/>
                </a:solidFill>
              </a:rPr>
              <a:t>Số</a:t>
            </a:r>
            <a:r>
              <a:rPr lang="en-US" altLang="en-US" sz="4400" b="1" i="1" u="sng" dirty="0">
                <a:solidFill>
                  <a:srgbClr val="0000FF"/>
                </a:solidFill>
              </a:rPr>
              <a:t> </a:t>
            </a:r>
            <a:r>
              <a:rPr lang="en-US" altLang="en-US" sz="4400" b="1" i="1" u="sng" dirty="0" err="1">
                <a:solidFill>
                  <a:srgbClr val="0000FF"/>
                </a:solidFill>
              </a:rPr>
              <a:t>hoán</a:t>
            </a:r>
            <a:r>
              <a:rPr lang="en-US" altLang="en-US" sz="4400" b="1" i="1" u="sng" dirty="0">
                <a:solidFill>
                  <a:srgbClr val="0000FF"/>
                </a:solidFill>
              </a:rPr>
              <a:t> </a:t>
            </a:r>
            <a:r>
              <a:rPr lang="en-US" altLang="en-US" sz="4400" b="1" i="1" u="sng" dirty="0" err="1">
                <a:solidFill>
                  <a:srgbClr val="0000FF"/>
                </a:solidFill>
              </a:rPr>
              <a:t>vị</a:t>
            </a:r>
            <a:r>
              <a:rPr lang="en-US" altLang="en-US" sz="4400" b="1" i="1" u="sng" dirty="0">
                <a:solidFill>
                  <a:srgbClr val="0000FF"/>
                </a:solidFill>
              </a:rPr>
              <a:t> </a:t>
            </a:r>
          </a:p>
        </p:txBody>
      </p:sp>
      <p:sp>
        <p:nvSpPr>
          <p:cNvPr id="16" name="Text Box 4"/>
          <p:cNvSpPr txBox="1">
            <a:spLocks noChangeArrowheads="1"/>
          </p:cNvSpPr>
          <p:nvPr/>
        </p:nvSpPr>
        <p:spPr bwMode="auto">
          <a:xfrm>
            <a:off x="12987895" y="2819479"/>
            <a:ext cx="10871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latin typeface="+mj-lt"/>
              </a:rPr>
              <a:t>Nếu</a:t>
            </a:r>
            <a:r>
              <a:rPr lang="en-US" altLang="en-US" sz="4400" b="1" dirty="0">
                <a:latin typeface="+mj-lt"/>
              </a:rPr>
              <a:t> ta </a:t>
            </a:r>
            <a:r>
              <a:rPr lang="en-US" altLang="en-US" sz="4400" b="1" dirty="0" err="1">
                <a:latin typeface="+mj-lt"/>
              </a:rPr>
              <a:t>mở</a:t>
            </a:r>
            <a:r>
              <a:rPr lang="en-US" altLang="en-US" sz="4400" b="1" dirty="0">
                <a:latin typeface="+mj-lt"/>
              </a:rPr>
              <a:t> </a:t>
            </a:r>
            <a:r>
              <a:rPr lang="en-US" altLang="en-US" sz="4400" b="1" dirty="0" err="1">
                <a:latin typeface="+mj-lt"/>
              </a:rPr>
              <a:t>rộng</a:t>
            </a:r>
            <a:r>
              <a:rPr lang="en-US" altLang="en-US" sz="4400" b="1" dirty="0">
                <a:latin typeface="+mj-lt"/>
              </a:rPr>
              <a:t> </a:t>
            </a:r>
            <a:r>
              <a:rPr lang="en-US" altLang="en-US" sz="4400" b="1" dirty="0" err="1">
                <a:latin typeface="+mj-lt"/>
              </a:rPr>
              <a:t>cho</a:t>
            </a:r>
            <a:r>
              <a:rPr lang="en-US" altLang="en-US" sz="4400" b="1" dirty="0">
                <a:latin typeface="+mj-lt"/>
              </a:rPr>
              <a:t> n </a:t>
            </a:r>
            <a:r>
              <a:rPr lang="en-US" altLang="en-US" sz="4400" b="1" dirty="0" err="1">
                <a:latin typeface="+mj-lt"/>
              </a:rPr>
              <a:t>phần</a:t>
            </a:r>
            <a:r>
              <a:rPr lang="en-US" altLang="en-US" sz="4400" b="1" dirty="0">
                <a:latin typeface="+mj-lt"/>
              </a:rPr>
              <a:t> </a:t>
            </a:r>
            <a:r>
              <a:rPr lang="en-US" altLang="en-US" sz="4400" b="1" dirty="0" err="1">
                <a:latin typeface="+mj-lt"/>
              </a:rPr>
              <a:t>tử</a:t>
            </a:r>
            <a:r>
              <a:rPr lang="en-US" altLang="en-US" sz="4400" b="1" dirty="0">
                <a:latin typeface="+mj-lt"/>
              </a:rPr>
              <a:t> </a:t>
            </a:r>
            <a:r>
              <a:rPr lang="en-US" altLang="en-US" sz="4400" b="1" dirty="0" err="1">
                <a:latin typeface="+mj-lt"/>
              </a:rPr>
              <a:t>thì</a:t>
            </a:r>
            <a:r>
              <a:rPr lang="en-US" altLang="en-US" sz="4400" b="1" dirty="0">
                <a:latin typeface="+mj-lt"/>
              </a:rPr>
              <a:t> ta </a:t>
            </a:r>
            <a:r>
              <a:rPr lang="en-US" altLang="en-US" sz="4400" b="1" dirty="0" err="1">
                <a:latin typeface="+mj-lt"/>
              </a:rPr>
              <a:t>có</a:t>
            </a:r>
            <a:r>
              <a:rPr lang="en-US" altLang="en-US" sz="4400" b="1" dirty="0">
                <a:latin typeface="+mj-lt"/>
              </a:rPr>
              <a:t> </a:t>
            </a:r>
            <a:r>
              <a:rPr lang="en-US" altLang="en-US" sz="4400" b="1" dirty="0" err="1">
                <a:latin typeface="+mj-lt"/>
              </a:rPr>
              <a:t>bao</a:t>
            </a:r>
            <a:r>
              <a:rPr lang="en-US" altLang="en-US" sz="4400" b="1" dirty="0">
                <a:latin typeface="+mj-lt"/>
              </a:rPr>
              <a:t> </a:t>
            </a:r>
            <a:r>
              <a:rPr lang="en-US" altLang="en-US" sz="4400" b="1" dirty="0" err="1">
                <a:latin typeface="+mj-lt"/>
              </a:rPr>
              <a:t>nhiêu</a:t>
            </a:r>
            <a:r>
              <a:rPr lang="en-US" altLang="en-US" sz="4400" b="1" dirty="0">
                <a:latin typeface="+mj-lt"/>
              </a:rPr>
              <a:t> </a:t>
            </a:r>
            <a:r>
              <a:rPr lang="en-US" altLang="en-US" sz="4400" b="1" dirty="0" err="1">
                <a:latin typeface="+mj-lt"/>
              </a:rPr>
              <a:t>số</a:t>
            </a:r>
            <a:r>
              <a:rPr lang="en-US" altLang="en-US" sz="4400" b="1" dirty="0">
                <a:latin typeface="+mj-lt"/>
              </a:rPr>
              <a:t> </a:t>
            </a:r>
            <a:r>
              <a:rPr lang="en-US" altLang="en-US" sz="4400" b="1" dirty="0" err="1">
                <a:latin typeface="+mj-lt"/>
              </a:rPr>
              <a:t>hoán</a:t>
            </a:r>
            <a:r>
              <a:rPr lang="en-US" altLang="en-US" sz="4400" b="1" dirty="0">
                <a:latin typeface="+mj-lt"/>
              </a:rPr>
              <a:t> </a:t>
            </a:r>
            <a:r>
              <a:rPr lang="en-US" altLang="en-US" sz="4400" b="1" dirty="0" err="1">
                <a:latin typeface="+mj-lt"/>
              </a:rPr>
              <a:t>vị</a:t>
            </a:r>
            <a:r>
              <a:rPr lang="en-US" altLang="en-US" sz="4400" b="1" dirty="0">
                <a:latin typeface="+mj-lt"/>
              </a:rPr>
              <a:t> </a:t>
            </a:r>
            <a:r>
              <a:rPr lang="en-US" altLang="en-US" sz="4400" b="1" dirty="0" err="1">
                <a:latin typeface="+mj-lt"/>
              </a:rPr>
              <a:t>của</a:t>
            </a:r>
            <a:r>
              <a:rPr lang="en-US" altLang="en-US" sz="4400" b="1" dirty="0">
                <a:latin typeface="+mj-lt"/>
              </a:rPr>
              <a:t> n </a:t>
            </a:r>
            <a:r>
              <a:rPr lang="en-US" altLang="en-US" sz="4400" b="1" dirty="0" err="1">
                <a:latin typeface="+mj-lt"/>
              </a:rPr>
              <a:t>phần</a:t>
            </a:r>
            <a:r>
              <a:rPr lang="en-US" altLang="en-US" sz="4400" b="1" dirty="0">
                <a:latin typeface="+mj-lt"/>
              </a:rPr>
              <a:t> </a:t>
            </a:r>
            <a:r>
              <a:rPr lang="en-US" altLang="en-US" sz="4400" b="1" dirty="0" err="1">
                <a:latin typeface="+mj-lt"/>
              </a:rPr>
              <a:t>tử</a:t>
            </a:r>
            <a:r>
              <a:rPr lang="en-US" altLang="en-US" sz="4400" b="1" dirty="0">
                <a:latin typeface="+mj-lt"/>
              </a:rPr>
              <a:t>?</a:t>
            </a:r>
          </a:p>
        </p:txBody>
      </p:sp>
      <p:sp>
        <p:nvSpPr>
          <p:cNvPr id="17" name="Text Box 5"/>
          <p:cNvSpPr txBox="1">
            <a:spLocks noChangeArrowheads="1"/>
          </p:cNvSpPr>
          <p:nvPr/>
        </p:nvSpPr>
        <p:spPr bwMode="auto">
          <a:xfrm>
            <a:off x="13636860" y="4579165"/>
            <a:ext cx="861353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trí</a:t>
            </a:r>
            <a:r>
              <a:rPr lang="en-US" altLang="en-US" sz="4400" dirty="0">
                <a:latin typeface="+mj-lt"/>
              </a:rPr>
              <a:t> </a:t>
            </a:r>
            <a:r>
              <a:rPr lang="en-US" altLang="en-US" sz="4400" dirty="0" err="1">
                <a:latin typeface="+mj-lt"/>
              </a:rPr>
              <a:t>thứ</a:t>
            </a:r>
            <a:r>
              <a:rPr lang="en-US" altLang="en-US" sz="4400" dirty="0">
                <a:latin typeface="+mj-lt"/>
              </a:rPr>
              <a:t> </a:t>
            </a:r>
            <a:r>
              <a:rPr lang="en-US" altLang="en-US" sz="4400" dirty="0" err="1">
                <a:latin typeface="+mj-lt"/>
              </a:rPr>
              <a:t>nhất</a:t>
            </a:r>
            <a:r>
              <a:rPr lang="en-US" altLang="en-US" sz="4400" dirty="0">
                <a:latin typeface="+mj-lt"/>
              </a:rPr>
              <a:t> </a:t>
            </a:r>
            <a:r>
              <a:rPr lang="en-US" altLang="en-US" sz="4400" dirty="0" err="1">
                <a:latin typeface="+mj-lt"/>
              </a:rPr>
              <a:t>có</a:t>
            </a:r>
            <a:r>
              <a:rPr lang="en-US" altLang="en-US" sz="4400" dirty="0">
                <a:latin typeface="+mj-lt"/>
              </a:rPr>
              <a:t>:		n </a:t>
            </a:r>
            <a:r>
              <a:rPr lang="en-US" altLang="en-US" sz="4400" dirty="0" err="1">
                <a:latin typeface="+mj-lt"/>
              </a:rPr>
              <a:t>cách</a:t>
            </a:r>
            <a:endParaRPr lang="en-US" altLang="en-US" sz="4400" dirty="0">
              <a:latin typeface="+mj-lt"/>
            </a:endParaRPr>
          </a:p>
        </p:txBody>
      </p:sp>
      <p:sp>
        <p:nvSpPr>
          <p:cNvPr id="28" name="Text Box 5"/>
          <p:cNvSpPr txBox="1">
            <a:spLocks noChangeArrowheads="1"/>
          </p:cNvSpPr>
          <p:nvPr/>
        </p:nvSpPr>
        <p:spPr bwMode="auto">
          <a:xfrm>
            <a:off x="13636860" y="5427596"/>
            <a:ext cx="9832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trí</a:t>
            </a:r>
            <a:r>
              <a:rPr lang="en-US" altLang="en-US" sz="4400" dirty="0">
                <a:latin typeface="+mj-lt"/>
              </a:rPr>
              <a:t> </a:t>
            </a:r>
            <a:r>
              <a:rPr lang="en-US" altLang="en-US" sz="4400" dirty="0" err="1">
                <a:latin typeface="+mj-lt"/>
              </a:rPr>
              <a:t>thứ</a:t>
            </a:r>
            <a:r>
              <a:rPr lang="en-US" altLang="en-US" sz="4400" dirty="0">
                <a:latin typeface="+mj-lt"/>
              </a:rPr>
              <a:t> </a:t>
            </a:r>
            <a:r>
              <a:rPr lang="en-US" altLang="en-US" sz="4400" dirty="0" err="1">
                <a:latin typeface="+mj-lt"/>
              </a:rPr>
              <a:t>hai</a:t>
            </a:r>
            <a:r>
              <a:rPr lang="en-US" altLang="en-US" sz="4400" dirty="0">
                <a:latin typeface="+mj-lt"/>
              </a:rPr>
              <a:t> </a:t>
            </a:r>
            <a:r>
              <a:rPr lang="en-US" altLang="en-US" sz="4400" dirty="0" err="1">
                <a:latin typeface="+mj-lt"/>
              </a:rPr>
              <a:t>có</a:t>
            </a:r>
            <a:r>
              <a:rPr lang="en-US" altLang="en-US" sz="4400" dirty="0">
                <a:latin typeface="+mj-lt"/>
              </a:rPr>
              <a:t>:		n - 1 </a:t>
            </a:r>
            <a:r>
              <a:rPr lang="en-US" altLang="en-US" sz="4400" dirty="0" err="1">
                <a:latin typeface="+mj-lt"/>
              </a:rPr>
              <a:t>cách</a:t>
            </a:r>
            <a:endParaRPr lang="en-US" altLang="en-US" sz="4400" dirty="0">
              <a:latin typeface="+mj-lt"/>
            </a:endParaRPr>
          </a:p>
        </p:txBody>
      </p:sp>
      <p:sp>
        <p:nvSpPr>
          <p:cNvPr id="29" name="Text Box 5"/>
          <p:cNvSpPr txBox="1">
            <a:spLocks noChangeArrowheads="1"/>
          </p:cNvSpPr>
          <p:nvPr/>
        </p:nvSpPr>
        <p:spPr bwMode="auto">
          <a:xfrm>
            <a:off x="13636860" y="6352277"/>
            <a:ext cx="9832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trí</a:t>
            </a:r>
            <a:r>
              <a:rPr lang="en-US" altLang="en-US" sz="4400" dirty="0">
                <a:latin typeface="+mj-lt"/>
              </a:rPr>
              <a:t> </a:t>
            </a:r>
            <a:r>
              <a:rPr lang="en-US" altLang="en-US" sz="4400" dirty="0" err="1">
                <a:latin typeface="+mj-lt"/>
              </a:rPr>
              <a:t>thứ</a:t>
            </a:r>
            <a:r>
              <a:rPr lang="en-US" altLang="en-US" sz="4400" dirty="0">
                <a:latin typeface="+mj-lt"/>
              </a:rPr>
              <a:t> </a:t>
            </a:r>
            <a:r>
              <a:rPr lang="en-US" altLang="en-US" sz="4400" dirty="0" err="1">
                <a:latin typeface="+mj-lt"/>
              </a:rPr>
              <a:t>ba</a:t>
            </a:r>
            <a:r>
              <a:rPr lang="en-US" altLang="en-US" sz="4400" dirty="0">
                <a:latin typeface="+mj-lt"/>
              </a:rPr>
              <a:t> </a:t>
            </a:r>
            <a:r>
              <a:rPr lang="en-US" altLang="en-US" sz="4400" dirty="0" err="1">
                <a:latin typeface="+mj-lt"/>
              </a:rPr>
              <a:t>có</a:t>
            </a:r>
            <a:r>
              <a:rPr lang="en-US" altLang="en-US" sz="4400" dirty="0">
                <a:latin typeface="+mj-lt"/>
              </a:rPr>
              <a:t>:		n - 2 </a:t>
            </a:r>
            <a:r>
              <a:rPr lang="en-US" altLang="en-US" sz="4400" dirty="0" err="1">
                <a:latin typeface="+mj-lt"/>
              </a:rPr>
              <a:t>cách</a:t>
            </a:r>
            <a:endParaRPr lang="en-US" altLang="en-US" sz="4400" dirty="0">
              <a:latin typeface="+mj-lt"/>
            </a:endParaRPr>
          </a:p>
        </p:txBody>
      </p:sp>
      <p:sp>
        <p:nvSpPr>
          <p:cNvPr id="30" name="Text Box 5"/>
          <p:cNvSpPr txBox="1">
            <a:spLocks noChangeArrowheads="1"/>
          </p:cNvSpPr>
          <p:nvPr/>
        </p:nvSpPr>
        <p:spPr bwMode="auto">
          <a:xfrm>
            <a:off x="13636860" y="7322641"/>
            <a:ext cx="9832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 ……</a:t>
            </a:r>
          </a:p>
        </p:txBody>
      </p:sp>
      <p:sp>
        <p:nvSpPr>
          <p:cNvPr id="31" name="Text Box 5"/>
          <p:cNvSpPr txBox="1">
            <a:spLocks noChangeArrowheads="1"/>
          </p:cNvSpPr>
          <p:nvPr/>
        </p:nvSpPr>
        <p:spPr bwMode="auto">
          <a:xfrm>
            <a:off x="13636860" y="8598468"/>
            <a:ext cx="9832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trí</a:t>
            </a:r>
            <a:r>
              <a:rPr lang="en-US" altLang="en-US" sz="4400" dirty="0">
                <a:latin typeface="+mj-lt"/>
              </a:rPr>
              <a:t> </a:t>
            </a:r>
            <a:r>
              <a:rPr lang="en-US" altLang="en-US" sz="4400" dirty="0" err="1">
                <a:latin typeface="+mj-lt"/>
              </a:rPr>
              <a:t>thứ</a:t>
            </a:r>
            <a:r>
              <a:rPr lang="en-US" altLang="en-US" sz="4400" dirty="0">
                <a:latin typeface="+mj-lt"/>
              </a:rPr>
              <a:t> n -1 </a:t>
            </a:r>
            <a:r>
              <a:rPr lang="en-US" altLang="en-US" sz="4400" dirty="0" err="1">
                <a:latin typeface="+mj-lt"/>
              </a:rPr>
              <a:t>có</a:t>
            </a:r>
            <a:r>
              <a:rPr lang="en-US" altLang="en-US" sz="4400" dirty="0">
                <a:latin typeface="+mj-lt"/>
              </a:rPr>
              <a:t>:		2 </a:t>
            </a:r>
            <a:r>
              <a:rPr lang="en-US" altLang="en-US" sz="4400" dirty="0" err="1">
                <a:latin typeface="+mj-lt"/>
              </a:rPr>
              <a:t>cách</a:t>
            </a:r>
            <a:endParaRPr lang="en-US" altLang="en-US" sz="4400" dirty="0">
              <a:latin typeface="+mj-lt"/>
            </a:endParaRPr>
          </a:p>
        </p:txBody>
      </p:sp>
      <p:sp>
        <p:nvSpPr>
          <p:cNvPr id="32" name="Text Box 5"/>
          <p:cNvSpPr txBox="1">
            <a:spLocks noChangeArrowheads="1"/>
          </p:cNvSpPr>
          <p:nvPr/>
        </p:nvSpPr>
        <p:spPr bwMode="auto">
          <a:xfrm>
            <a:off x="13672020" y="9639415"/>
            <a:ext cx="9832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trí</a:t>
            </a:r>
            <a:r>
              <a:rPr lang="en-US" altLang="en-US" sz="4400" dirty="0">
                <a:latin typeface="+mj-lt"/>
              </a:rPr>
              <a:t> </a:t>
            </a:r>
            <a:r>
              <a:rPr lang="en-US" altLang="en-US" sz="4400" dirty="0" err="1">
                <a:latin typeface="+mj-lt"/>
              </a:rPr>
              <a:t>thứ</a:t>
            </a:r>
            <a:r>
              <a:rPr lang="en-US" altLang="en-US" sz="4400" dirty="0">
                <a:latin typeface="+mj-lt"/>
              </a:rPr>
              <a:t> n </a:t>
            </a:r>
            <a:r>
              <a:rPr lang="en-US" altLang="en-US" sz="4400" dirty="0" err="1">
                <a:latin typeface="+mj-lt"/>
              </a:rPr>
              <a:t>có</a:t>
            </a:r>
            <a:r>
              <a:rPr lang="en-US" altLang="en-US" sz="4400" dirty="0">
                <a:latin typeface="+mj-lt"/>
              </a:rPr>
              <a:t>:		1 </a:t>
            </a:r>
            <a:r>
              <a:rPr lang="en-US" altLang="en-US" sz="4400" dirty="0" err="1">
                <a:latin typeface="+mj-lt"/>
              </a:rPr>
              <a:t>cách</a:t>
            </a:r>
            <a:endParaRPr lang="en-US" altLang="en-US" sz="4400" dirty="0">
              <a:latin typeface="+mj-lt"/>
            </a:endParaRPr>
          </a:p>
        </p:txBody>
      </p:sp>
      <p:sp>
        <p:nvSpPr>
          <p:cNvPr id="33" name="Text Box 5"/>
          <p:cNvSpPr txBox="1">
            <a:spLocks noChangeArrowheads="1"/>
          </p:cNvSpPr>
          <p:nvPr/>
        </p:nvSpPr>
        <p:spPr bwMode="auto">
          <a:xfrm>
            <a:off x="13636860" y="10915242"/>
            <a:ext cx="9832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dirty="0">
                <a:latin typeface="+mj-lt"/>
              </a:rPr>
              <a:t> Theo QTN </a:t>
            </a:r>
            <a:r>
              <a:rPr lang="en-US" altLang="en-US" sz="4400" dirty="0" err="1">
                <a:latin typeface="+mj-lt"/>
              </a:rPr>
              <a:t>có</a:t>
            </a:r>
            <a:r>
              <a:rPr lang="en-US" altLang="en-US" sz="4400" dirty="0">
                <a:latin typeface="+mj-lt"/>
              </a:rPr>
              <a:t>:	n.(n -1)…2. 1  </a:t>
            </a:r>
            <a:r>
              <a:rPr lang="en-US" altLang="en-US" sz="4400" dirty="0" err="1">
                <a:latin typeface="+mj-lt"/>
              </a:rPr>
              <a:t>cách</a:t>
            </a:r>
            <a:endParaRPr lang="en-US" altLang="en-US" sz="4400" dirty="0">
              <a:latin typeface="+mj-lt"/>
            </a:endParaRPr>
          </a:p>
        </p:txBody>
      </p:sp>
      <p:sp>
        <p:nvSpPr>
          <p:cNvPr id="34" name="Rectangle 33"/>
          <p:cNvSpPr/>
          <p:nvPr/>
        </p:nvSpPr>
        <p:spPr>
          <a:xfrm>
            <a:off x="2184400" y="6152443"/>
            <a:ext cx="2667000" cy="778548"/>
          </a:xfrm>
          <a:prstGeom prst="rect">
            <a:avLst/>
          </a:prstGeom>
        </p:spPr>
        <p:txBody>
          <a:bodyPr wrap="square">
            <a:spAutoFit/>
          </a:bodyPr>
          <a:lstStyle/>
          <a:p>
            <a:r>
              <a:rPr lang="en-US" altLang="en-US" sz="4400" b="1" dirty="0" err="1">
                <a:latin typeface="+mj-lt"/>
              </a:rPr>
              <a:t>Định</a:t>
            </a:r>
            <a:r>
              <a:rPr lang="en-US" altLang="en-US" sz="4400" b="1" dirty="0">
                <a:latin typeface="+mj-lt"/>
              </a:rPr>
              <a:t> </a:t>
            </a:r>
            <a:r>
              <a:rPr lang="en-US" altLang="en-US" sz="4400" b="1" dirty="0" err="1">
                <a:latin typeface="+mj-lt"/>
              </a:rPr>
              <a:t>lí</a:t>
            </a:r>
            <a:r>
              <a:rPr lang="en-US" altLang="en-US" sz="4400" b="1" dirty="0">
                <a:latin typeface="+mj-lt"/>
              </a:rPr>
              <a:t>:</a:t>
            </a:r>
          </a:p>
        </p:txBody>
      </p:sp>
      <mc:AlternateContent xmlns:mc="http://schemas.openxmlformats.org/markup-compatibility/2006" xmlns:a14="http://schemas.microsoft.com/office/drawing/2010/main">
        <mc:Choice Requires="a14">
          <p:sp>
            <p:nvSpPr>
              <p:cNvPr id="2" name="Rectangle 1"/>
              <p:cNvSpPr/>
              <p:nvPr/>
            </p:nvSpPr>
            <p:spPr>
              <a:xfrm>
                <a:off x="3962400" y="8769503"/>
                <a:ext cx="7696594" cy="754053"/>
              </a:xfrm>
              <a:prstGeom prst="rect">
                <a:avLst/>
              </a:prstGeom>
              <a:ln>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𝑛</m:t>
                          </m:r>
                        </m:sub>
                      </m:sSub>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2</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3962400" y="8769503"/>
                <a:ext cx="7696594" cy="754053"/>
              </a:xfrm>
              <a:prstGeom prst="rect">
                <a:avLst/>
              </a:prstGeom>
              <a:blipFill rotWithShape="0">
                <a:blip r:embed="rId4"/>
                <a:stretch>
                  <a:fillRect/>
                </a:stretch>
              </a:blipFill>
              <a:ln>
                <a:solidFill>
                  <a:srgbClr val="0000FF"/>
                </a:solidFill>
              </a:ln>
            </p:spPr>
            <p:txBody>
              <a:bodyPr/>
              <a:lstStyle/>
              <a:p>
                <a:r>
                  <a:rPr lang="en-GB">
                    <a:noFill/>
                  </a:rPr>
                  <a:t> </a:t>
                </a:r>
              </a:p>
            </p:txBody>
          </p:sp>
        </mc:Fallback>
      </mc:AlternateContent>
      <p:sp>
        <p:nvSpPr>
          <p:cNvPr id="38" name="Rectangle 37"/>
          <p:cNvSpPr/>
          <p:nvPr/>
        </p:nvSpPr>
        <p:spPr>
          <a:xfrm>
            <a:off x="2057400" y="7065351"/>
            <a:ext cx="10134600" cy="1446550"/>
          </a:xfrm>
          <a:prstGeom prst="rect">
            <a:avLst/>
          </a:prstGeom>
        </p:spPr>
        <p:txBody>
          <a:bodyPr wrap="square">
            <a:spAutoFit/>
          </a:bodyPr>
          <a:lstStyle/>
          <a:p>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r>
              <a:rPr lang="en-US" altLang="en-US" sz="4400" dirty="0" err="1">
                <a:latin typeface="+mj-lt"/>
              </a:rPr>
              <a:t>được</a:t>
            </a:r>
            <a:r>
              <a:rPr lang="en-US" altLang="en-US" sz="4400" dirty="0">
                <a:latin typeface="+mj-lt"/>
              </a:rPr>
              <a:t> </a:t>
            </a:r>
            <a:r>
              <a:rPr lang="en-US" altLang="en-US" sz="4400" dirty="0" err="1">
                <a:latin typeface="+mj-lt"/>
              </a:rPr>
              <a:t>tính</a:t>
            </a:r>
            <a:r>
              <a:rPr lang="en-US" altLang="en-US" sz="4400" dirty="0">
                <a:latin typeface="+mj-lt"/>
              </a:rPr>
              <a:t> </a:t>
            </a:r>
            <a:r>
              <a:rPr lang="en-US" altLang="en-US" sz="4400" dirty="0" err="1">
                <a:latin typeface="+mj-lt"/>
              </a:rPr>
              <a:t>theo</a:t>
            </a:r>
            <a:r>
              <a:rPr lang="en-US" altLang="en-US" sz="4400" dirty="0">
                <a:latin typeface="+mj-lt"/>
              </a:rPr>
              <a:t> </a:t>
            </a:r>
            <a:r>
              <a:rPr lang="en-US" altLang="en-US" sz="4400" dirty="0" err="1">
                <a:latin typeface="+mj-lt"/>
              </a:rPr>
              <a:t>công</a:t>
            </a:r>
            <a:r>
              <a:rPr lang="en-US" altLang="en-US" sz="4400" dirty="0">
                <a:latin typeface="+mj-lt"/>
              </a:rPr>
              <a:t> </a:t>
            </a:r>
            <a:r>
              <a:rPr lang="en-US" altLang="en-US" sz="4400" dirty="0" err="1">
                <a:latin typeface="+mj-lt"/>
              </a:rPr>
              <a:t>thức</a:t>
            </a:r>
            <a:r>
              <a:rPr lang="en-US" altLang="en-US" sz="4400" dirty="0">
                <a:latin typeface="+mj-lt"/>
              </a:rPr>
              <a:t>  </a:t>
            </a:r>
          </a:p>
        </p:txBody>
      </p:sp>
      <p:grpSp>
        <p:nvGrpSpPr>
          <p:cNvPr id="3" name="Group 2"/>
          <p:cNvGrpSpPr/>
          <p:nvPr/>
        </p:nvGrpSpPr>
        <p:grpSpPr>
          <a:xfrm>
            <a:off x="2275032" y="10290487"/>
            <a:ext cx="6564168" cy="861817"/>
            <a:chOff x="2275032" y="10290487"/>
            <a:chExt cx="6564168" cy="861817"/>
          </a:xfrm>
        </p:grpSpPr>
        <p:graphicFrame>
          <p:nvGraphicFramePr>
            <p:cNvPr id="40" name="Object 6"/>
            <p:cNvGraphicFramePr>
              <a:graphicFrameLocks noChangeAspect="1"/>
            </p:cNvGraphicFramePr>
            <p:nvPr>
              <p:extLst>
                <p:ext uri="{D42A27DB-BD31-4B8C-83A1-F6EECF244321}">
                  <p14:modId xmlns:p14="http://schemas.microsoft.com/office/powerpoint/2010/main" val="4139854044"/>
                </p:ext>
              </p:extLst>
            </p:nvPr>
          </p:nvGraphicFramePr>
          <p:xfrm>
            <a:off x="2275032" y="10290487"/>
            <a:ext cx="772968" cy="861817"/>
          </p:xfrm>
          <a:graphic>
            <a:graphicData uri="http://schemas.openxmlformats.org/presentationml/2006/ole">
              <mc:AlternateContent xmlns:mc="http://schemas.openxmlformats.org/markup-compatibility/2006">
                <mc:Choice xmlns:v="urn:schemas-microsoft-com:vml" Requires="v">
                  <p:oleObj spid="_x0000_s26653" name="Equation" r:id="rId5" imgW="164880" imgH="177480" progId="Equation.DSMT4">
                    <p:embed/>
                  </p:oleObj>
                </mc:Choice>
                <mc:Fallback>
                  <p:oleObj name="Equation" r:id="rId5" imgW="164880" imgH="177480" progId="Equation.DSMT4">
                    <p:embed/>
                    <p:pic>
                      <p:nvPicPr>
                        <p:cNvPr id="0" name=""/>
                        <p:cNvPicPr>
                          <a:picLocks noChangeAspect="1" noChangeArrowheads="1"/>
                        </p:cNvPicPr>
                        <p:nvPr/>
                      </p:nvPicPr>
                      <p:blipFill>
                        <a:blip r:embed="rId6"/>
                        <a:srcRect/>
                        <a:stretch>
                          <a:fillRect/>
                        </a:stretch>
                      </p:blipFill>
                      <p:spPr bwMode="auto">
                        <a:xfrm>
                          <a:off x="2275032" y="10290487"/>
                          <a:ext cx="772968" cy="861817"/>
                        </a:xfrm>
                        <a:prstGeom prst="rect">
                          <a:avLst/>
                        </a:prstGeom>
                        <a:noFill/>
                      </p:spPr>
                    </p:pic>
                  </p:oleObj>
                </mc:Fallback>
              </mc:AlternateContent>
            </a:graphicData>
          </a:graphic>
        </p:graphicFrame>
        <p:sp>
          <p:nvSpPr>
            <p:cNvPr id="41" name="Rectangle 40"/>
            <p:cNvSpPr/>
            <p:nvPr/>
          </p:nvSpPr>
          <p:spPr>
            <a:xfrm>
              <a:off x="3261275" y="10336676"/>
              <a:ext cx="5577925" cy="800219"/>
            </a:xfrm>
            <a:prstGeom prst="rect">
              <a:avLst/>
            </a:prstGeom>
          </p:spPr>
          <p:txBody>
            <a:bodyPr wrap="square">
              <a:spAutoFit/>
            </a:bodyPr>
            <a:lstStyle/>
            <a:p>
              <a:r>
                <a:rPr lang="en-US" altLang="en-US" sz="4600" dirty="0">
                  <a:latin typeface="+mj-lt"/>
                </a:rPr>
                <a:t>: </a:t>
              </a:r>
              <a:r>
                <a:rPr lang="en-US" altLang="en-US" sz="4600" dirty="0" err="1">
                  <a:latin typeface="+mj-lt"/>
                </a:rPr>
                <a:t>Đọc</a:t>
              </a:r>
              <a:r>
                <a:rPr lang="en-US" altLang="en-US" sz="4600" dirty="0">
                  <a:latin typeface="+mj-lt"/>
                </a:rPr>
                <a:t> </a:t>
              </a:r>
              <a:r>
                <a:rPr lang="en-US" altLang="en-US" sz="4600" dirty="0" err="1">
                  <a:latin typeface="+mj-lt"/>
                </a:rPr>
                <a:t>là</a:t>
              </a:r>
              <a:r>
                <a:rPr lang="en-US" altLang="en-US" sz="4600" dirty="0">
                  <a:latin typeface="+mj-lt"/>
                </a:rPr>
                <a:t> n </a:t>
              </a:r>
              <a:r>
                <a:rPr lang="en-US" altLang="en-US" sz="4600" dirty="0" err="1">
                  <a:latin typeface="+mj-lt"/>
                </a:rPr>
                <a:t>giai</a:t>
              </a:r>
              <a:r>
                <a:rPr lang="en-US" altLang="en-US" sz="4600" dirty="0">
                  <a:latin typeface="+mj-lt"/>
                </a:rPr>
                <a:t> </a:t>
              </a:r>
              <a:r>
                <a:rPr lang="en-US" altLang="en-US" sz="4600" dirty="0" err="1">
                  <a:latin typeface="+mj-lt"/>
                </a:rPr>
                <a:t>thừa</a:t>
              </a:r>
              <a:r>
                <a:rPr lang="en-US" altLang="en-US" sz="4600" dirty="0">
                  <a:latin typeface="+mj-lt"/>
                </a:rPr>
                <a:t>.</a:t>
              </a:r>
            </a:p>
          </p:txBody>
        </p:sp>
      </p:grpSp>
    </p:spTree>
    <p:extLst>
      <p:ext uri="{BB962C8B-B14F-4D97-AF65-F5344CB8AC3E}">
        <p14:creationId xmlns:p14="http://schemas.microsoft.com/office/powerpoint/2010/main" val="3569529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536"/>
                                        </p:tgtEl>
                                        <p:attrNameLst>
                                          <p:attrName>style.visibility</p:attrName>
                                        </p:attrNameLst>
                                      </p:cBhvr>
                                      <p:to>
                                        <p:strVal val="visible"/>
                                      </p:to>
                                    </p:set>
                                    <p:animEffect transition="in" filter="wedge">
                                      <p:cBhvr>
                                        <p:cTn id="7" dur="2000"/>
                                        <p:tgtEl>
                                          <p:spTgt spid="2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37"/>
                                        </p:tgtEl>
                                        <p:attrNameLst>
                                          <p:attrName>style.visibility</p:attrName>
                                        </p:attrNameLst>
                                      </p:cBhvr>
                                      <p:to>
                                        <p:strVal val="visible"/>
                                      </p:to>
                                    </p:set>
                                    <p:anim calcmode="discrete" valueType="clr">
                                      <p:cBhvr override="childStyle">
                                        <p:cTn id="12" dur="80"/>
                                        <p:tgtEl>
                                          <p:spTgt spid="2053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37"/>
                                        </p:tgtEl>
                                        <p:attrNameLst>
                                          <p:attrName>fillcolor</p:attrName>
                                        </p:attrNameLst>
                                      </p:cBhvr>
                                      <p:tavLst>
                                        <p:tav tm="0">
                                          <p:val>
                                            <p:clrVal>
                                              <a:schemeClr val="accent2"/>
                                            </p:clrVal>
                                          </p:val>
                                        </p:tav>
                                        <p:tav tm="50000">
                                          <p:val>
                                            <p:clrVal>
                                              <a:schemeClr val="hlink"/>
                                            </p:clrVal>
                                          </p:val>
                                        </p:tav>
                                      </p:tavLst>
                                    </p:anim>
                                    <p:set>
                                      <p:cBhvr>
                                        <p:cTn id="14" dur="80"/>
                                        <p:tgtEl>
                                          <p:spTgt spid="2053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8"/>
                                        </p:tgtEl>
                                        <p:attrNameLst>
                                          <p:attrName>style.visibility</p:attrName>
                                        </p:attrNameLst>
                                      </p:cBhvr>
                                      <p:to>
                                        <p:strVal val="visible"/>
                                      </p:to>
                                    </p:set>
                                    <p:anim calcmode="discrete" valueType="clr">
                                      <p:cBhvr override="childStyle">
                                        <p:cTn id="19"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8"/>
                                        </p:tgtEl>
                                        <p:attrNameLst>
                                          <p:attrName>fillcolor</p:attrName>
                                        </p:attrNameLst>
                                      </p:cBhvr>
                                      <p:tavLst>
                                        <p:tav tm="0">
                                          <p:val>
                                            <p:clrVal>
                                              <a:schemeClr val="accent2"/>
                                            </p:clrVal>
                                          </p:val>
                                        </p:tav>
                                        <p:tav tm="50000">
                                          <p:val>
                                            <p:clrVal>
                                              <a:schemeClr val="hlink"/>
                                            </p:clrVal>
                                          </p:val>
                                        </p:tav>
                                      </p:tavLst>
                                    </p:anim>
                                    <p:set>
                                      <p:cBhvr>
                                        <p:cTn id="21" dur="80"/>
                                        <p:tgtEl>
                                          <p:spTgt spid="58"/>
                                        </p:tgtEl>
                                        <p:attrNameLst>
                                          <p:attrName>fill.type</p:attrName>
                                        </p:attrNameLst>
                                      </p:cBhvr>
                                      <p:to>
                                        <p:strVal val="solid"/>
                                      </p:to>
                                    </p:set>
                                  </p:childTnLst>
                                </p:cTn>
                              </p:par>
                            </p:childTnLst>
                          </p:cTn>
                        </p:par>
                        <p:par>
                          <p:cTn id="22" fill="hold">
                            <p:stCondLst>
                              <p:cond delay="44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ppt_x</p:attrName>
                                        </p:attrNameLst>
                                      </p:cBhvr>
                                      <p:tavLst>
                                        <p:tav tm="0">
                                          <p:val>
                                            <p:strVal val="#ppt_x-.2"/>
                                          </p:val>
                                        </p:tav>
                                        <p:tav tm="100000">
                                          <p:val>
                                            <p:strVal val="#ppt_x"/>
                                          </p:val>
                                        </p:tav>
                                      </p:tavLst>
                                    </p:anim>
                                    <p:anim calcmode="lin" valueType="num">
                                      <p:cBhvr>
                                        <p:cTn id="3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ppt_x</p:attrName>
                                        </p:attrNameLst>
                                      </p:cBhvr>
                                      <p:tavLst>
                                        <p:tav tm="0">
                                          <p:val>
                                            <p:strVal val="#ppt_x-.2"/>
                                          </p:val>
                                        </p:tav>
                                        <p:tav tm="100000">
                                          <p:val>
                                            <p:strVal val="#ppt_x"/>
                                          </p:val>
                                        </p:tav>
                                      </p:tavLst>
                                    </p:anim>
                                    <p:anim calcmode="lin" valueType="num">
                                      <p:cBhvr>
                                        <p:cTn id="41"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1000" fill="hold"/>
                                        <p:tgtEl>
                                          <p:spTgt spid="29"/>
                                        </p:tgtEl>
                                        <p:attrNameLst>
                                          <p:attrName>ppt_x</p:attrName>
                                        </p:attrNameLst>
                                      </p:cBhvr>
                                      <p:tavLst>
                                        <p:tav tm="0">
                                          <p:val>
                                            <p:strVal val="#ppt_x-.2"/>
                                          </p:val>
                                        </p:tav>
                                        <p:tav tm="100000">
                                          <p:val>
                                            <p:strVal val="#ppt_x"/>
                                          </p:val>
                                        </p:tav>
                                      </p:tavLst>
                                    </p:anim>
                                    <p:anim calcmode="lin" valueType="num">
                                      <p:cBhvr>
                                        <p:cTn id="4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ppt_x</p:attrName>
                                        </p:attrNameLst>
                                      </p:cBhvr>
                                      <p:tavLst>
                                        <p:tav tm="0">
                                          <p:val>
                                            <p:strVal val="#ppt_x-.2"/>
                                          </p:val>
                                        </p:tav>
                                        <p:tav tm="100000">
                                          <p:val>
                                            <p:strVal val="#ppt_x"/>
                                          </p:val>
                                        </p:tav>
                                      </p:tavLst>
                                    </p:anim>
                                    <p:anim calcmode="lin" valueType="num">
                                      <p:cBhvr>
                                        <p:cTn id="5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ppt_x</p:attrName>
                                        </p:attrNameLst>
                                      </p:cBhvr>
                                      <p:tavLst>
                                        <p:tav tm="0">
                                          <p:val>
                                            <p:strVal val="#ppt_x-.2"/>
                                          </p:val>
                                        </p:tav>
                                        <p:tav tm="100000">
                                          <p:val>
                                            <p:strVal val="#ppt_x"/>
                                          </p:val>
                                        </p:tav>
                                      </p:tavLst>
                                    </p:anim>
                                    <p:anim calcmode="lin" valueType="num">
                                      <p:cBhvr>
                                        <p:cTn id="6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1000" fill="hold"/>
                                        <p:tgtEl>
                                          <p:spTgt spid="32"/>
                                        </p:tgtEl>
                                        <p:attrNameLst>
                                          <p:attrName>ppt_x</p:attrName>
                                        </p:attrNameLst>
                                      </p:cBhvr>
                                      <p:tavLst>
                                        <p:tav tm="0">
                                          <p:val>
                                            <p:strVal val="#ppt_x-.2"/>
                                          </p:val>
                                        </p:tav>
                                        <p:tav tm="100000">
                                          <p:val>
                                            <p:strVal val="#ppt_x"/>
                                          </p:val>
                                        </p:tav>
                                      </p:tavLst>
                                    </p:anim>
                                    <p:anim calcmode="lin" valueType="num">
                                      <p:cBhvr>
                                        <p:cTn id="69"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1000" fill="hold"/>
                                        <p:tgtEl>
                                          <p:spTgt spid="33"/>
                                        </p:tgtEl>
                                        <p:attrNameLst>
                                          <p:attrName>ppt_x</p:attrName>
                                        </p:attrNameLst>
                                      </p:cBhvr>
                                      <p:tavLst>
                                        <p:tav tm="0">
                                          <p:val>
                                            <p:strVal val="#ppt_x-.2"/>
                                          </p:val>
                                        </p:tav>
                                        <p:tav tm="100000">
                                          <p:val>
                                            <p:strVal val="#ppt_x"/>
                                          </p:val>
                                        </p:tav>
                                      </p:tavLst>
                                    </p:anim>
                                    <p:anim calcmode="lin" valueType="num">
                                      <p:cBhvr>
                                        <p:cTn id="7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77" dur="1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6" grpId="0"/>
      <p:bldP spid="20537" grpId="0"/>
      <p:bldP spid="6" grpId="0"/>
      <p:bldP spid="58" grpId="0"/>
      <p:bldP spid="16" grpId="0"/>
      <p:bldP spid="17" grpId="0"/>
      <p:bldP spid="28" grpId="0"/>
      <p:bldP spid="29" grpId="0"/>
      <p:bldP spid="30" grpId="0"/>
      <p:bldP spid="31" grpId="0"/>
      <p:bldP spid="32" grpId="0"/>
      <p:bldP spid="33" grpId="0"/>
      <p:bldP spid="34" grpId="0"/>
      <p:bldP spid="2"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2108200" y="3197225"/>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6" name="Rectangle 5"/>
          <p:cNvSpPr/>
          <p:nvPr/>
        </p:nvSpPr>
        <p:spPr>
          <a:xfrm>
            <a:off x="2146300" y="5164473"/>
            <a:ext cx="10134600" cy="769441"/>
          </a:xfrm>
          <a:prstGeom prst="rect">
            <a:avLst/>
          </a:prstGeom>
        </p:spPr>
        <p:txBody>
          <a:bodyPr wrap="square">
            <a:spAutoFit/>
          </a:bodyPr>
          <a:lstStyle/>
          <a:p>
            <a:r>
              <a:rPr lang="en-US" altLang="en-US" sz="4400" b="1" dirty="0" err="1">
                <a:latin typeface="+mj-lt"/>
              </a:rPr>
              <a:t>Kí</a:t>
            </a:r>
            <a:r>
              <a:rPr lang="en-US" altLang="en-US" sz="4400" b="1" dirty="0">
                <a:latin typeface="+mj-lt"/>
              </a:rPr>
              <a:t> </a:t>
            </a:r>
            <a:r>
              <a:rPr lang="en-US" altLang="en-US" sz="4400" b="1" dirty="0" err="1">
                <a:latin typeface="+mj-lt"/>
              </a:rPr>
              <a:t>hiệu</a:t>
            </a:r>
            <a:r>
              <a:rPr lang="en-US" altLang="en-US" sz="4400" b="1" dirty="0">
                <a:latin typeface="+mj-lt"/>
              </a:rPr>
              <a:t> </a:t>
            </a:r>
            <a:r>
              <a:rPr lang="en-US" altLang="en-US" sz="4400" dirty="0" err="1">
                <a:latin typeface="+mj-lt"/>
              </a:rPr>
              <a:t>P</a:t>
            </a:r>
            <a:r>
              <a:rPr lang="en-US" altLang="en-US" sz="4400" baseline="-25000" dirty="0" err="1">
                <a:latin typeface="+mj-lt"/>
              </a:rPr>
              <a:t>n</a:t>
            </a:r>
            <a:r>
              <a:rPr lang="en-US" altLang="en-US" sz="4400" baseline="-25000" dirty="0">
                <a:latin typeface="+mj-lt"/>
              </a:rPr>
              <a:t> </a:t>
            </a:r>
            <a:r>
              <a:rPr lang="en-US" altLang="en-US" sz="4400" dirty="0" err="1">
                <a:latin typeface="+mj-lt"/>
              </a:rPr>
              <a:t>là</a:t>
            </a:r>
            <a:r>
              <a:rPr lang="en-US" altLang="en-US" sz="4400" dirty="0">
                <a:latin typeface="+mj-lt"/>
              </a:rPr>
              <a:t> </a:t>
            </a:r>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p>
        </p:txBody>
      </p:sp>
      <p:sp>
        <p:nvSpPr>
          <p:cNvPr id="58" name="Text Box 57"/>
          <p:cNvSpPr txBox="1">
            <a:spLocks noChangeArrowheads="1"/>
          </p:cNvSpPr>
          <p:nvPr/>
        </p:nvSpPr>
        <p:spPr bwMode="auto">
          <a:xfrm>
            <a:off x="2108200" y="4110899"/>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2. </a:t>
            </a:r>
            <a:r>
              <a:rPr lang="en-US" altLang="en-US" sz="4400" b="1" i="1" u="sng" dirty="0" err="1">
                <a:solidFill>
                  <a:srgbClr val="0000FF"/>
                </a:solidFill>
              </a:rPr>
              <a:t>Số</a:t>
            </a:r>
            <a:r>
              <a:rPr lang="en-US" altLang="en-US" sz="4400" b="1" i="1" u="sng" dirty="0">
                <a:solidFill>
                  <a:srgbClr val="0000FF"/>
                </a:solidFill>
              </a:rPr>
              <a:t> </a:t>
            </a:r>
            <a:r>
              <a:rPr lang="en-US" altLang="en-US" sz="4400" b="1" i="1" u="sng" dirty="0" err="1">
                <a:solidFill>
                  <a:srgbClr val="0000FF"/>
                </a:solidFill>
              </a:rPr>
              <a:t>hoán</a:t>
            </a:r>
            <a:r>
              <a:rPr lang="en-US" altLang="en-US" sz="4400" b="1" i="1" u="sng" dirty="0">
                <a:solidFill>
                  <a:srgbClr val="0000FF"/>
                </a:solidFill>
              </a:rPr>
              <a:t> </a:t>
            </a:r>
            <a:r>
              <a:rPr lang="en-US" altLang="en-US" sz="4400" b="1" i="1" u="sng" dirty="0" err="1">
                <a:solidFill>
                  <a:srgbClr val="0000FF"/>
                </a:solidFill>
              </a:rPr>
              <a:t>vị</a:t>
            </a:r>
            <a:r>
              <a:rPr lang="en-US" altLang="en-US" sz="4400" b="1" i="1" u="sng" dirty="0">
                <a:solidFill>
                  <a:srgbClr val="0000FF"/>
                </a:solidFill>
              </a:rPr>
              <a:t> </a:t>
            </a:r>
          </a:p>
        </p:txBody>
      </p:sp>
      <p:sp>
        <p:nvSpPr>
          <p:cNvPr id="34" name="Rectangle 33"/>
          <p:cNvSpPr/>
          <p:nvPr/>
        </p:nvSpPr>
        <p:spPr>
          <a:xfrm>
            <a:off x="2184400" y="6152443"/>
            <a:ext cx="2667000" cy="778548"/>
          </a:xfrm>
          <a:prstGeom prst="rect">
            <a:avLst/>
          </a:prstGeom>
        </p:spPr>
        <p:txBody>
          <a:bodyPr wrap="square">
            <a:spAutoFit/>
          </a:bodyPr>
          <a:lstStyle/>
          <a:p>
            <a:r>
              <a:rPr lang="en-US" altLang="en-US" sz="4400" b="1" dirty="0" err="1">
                <a:latin typeface="+mj-lt"/>
              </a:rPr>
              <a:t>Định</a:t>
            </a:r>
            <a:r>
              <a:rPr lang="en-US" altLang="en-US" sz="4400" b="1" dirty="0">
                <a:latin typeface="+mj-lt"/>
              </a:rPr>
              <a:t> </a:t>
            </a:r>
            <a:r>
              <a:rPr lang="en-US" altLang="en-US" sz="4400" b="1" dirty="0" err="1">
                <a:latin typeface="+mj-lt"/>
              </a:rPr>
              <a:t>lí</a:t>
            </a:r>
            <a:r>
              <a:rPr lang="en-US" altLang="en-US" sz="4400" b="1" dirty="0">
                <a:latin typeface="+mj-lt"/>
              </a:rPr>
              <a:t>:</a:t>
            </a:r>
          </a:p>
        </p:txBody>
      </p:sp>
      <mc:AlternateContent xmlns:mc="http://schemas.openxmlformats.org/markup-compatibility/2006" xmlns:a14="http://schemas.microsoft.com/office/drawing/2010/main">
        <mc:Choice Requires="a14">
          <p:sp>
            <p:nvSpPr>
              <p:cNvPr id="2" name="Rectangle 1"/>
              <p:cNvSpPr/>
              <p:nvPr/>
            </p:nvSpPr>
            <p:spPr>
              <a:xfrm>
                <a:off x="3962400" y="8769503"/>
                <a:ext cx="7696594" cy="754053"/>
              </a:xfrm>
              <a:prstGeom prst="rect">
                <a:avLst/>
              </a:prstGeom>
              <a:ln>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𝑛</m:t>
                          </m:r>
                        </m:sub>
                      </m:sSub>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2</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3962400" y="8769503"/>
                <a:ext cx="7696594" cy="754053"/>
              </a:xfrm>
              <a:prstGeom prst="rect">
                <a:avLst/>
              </a:prstGeom>
              <a:blipFill rotWithShape="0">
                <a:blip r:embed="rId4"/>
                <a:stretch>
                  <a:fillRect/>
                </a:stretch>
              </a:blipFill>
              <a:ln>
                <a:solidFill>
                  <a:srgbClr val="0000FF"/>
                </a:solidFill>
              </a:ln>
            </p:spPr>
            <p:txBody>
              <a:bodyPr/>
              <a:lstStyle/>
              <a:p>
                <a:r>
                  <a:rPr lang="en-GB">
                    <a:noFill/>
                  </a:rPr>
                  <a:t> </a:t>
                </a:r>
              </a:p>
            </p:txBody>
          </p:sp>
        </mc:Fallback>
      </mc:AlternateContent>
      <p:sp>
        <p:nvSpPr>
          <p:cNvPr id="38" name="Rectangle 37"/>
          <p:cNvSpPr/>
          <p:nvPr/>
        </p:nvSpPr>
        <p:spPr>
          <a:xfrm>
            <a:off x="2057400" y="7065351"/>
            <a:ext cx="10134600" cy="1446550"/>
          </a:xfrm>
          <a:prstGeom prst="rect">
            <a:avLst/>
          </a:prstGeom>
        </p:spPr>
        <p:txBody>
          <a:bodyPr wrap="square">
            <a:spAutoFit/>
          </a:bodyPr>
          <a:lstStyle/>
          <a:p>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r>
              <a:rPr lang="en-US" altLang="en-US" sz="4400" dirty="0" err="1">
                <a:latin typeface="+mj-lt"/>
              </a:rPr>
              <a:t>được</a:t>
            </a:r>
            <a:r>
              <a:rPr lang="en-US" altLang="en-US" sz="4400" dirty="0">
                <a:latin typeface="+mj-lt"/>
              </a:rPr>
              <a:t> </a:t>
            </a:r>
            <a:r>
              <a:rPr lang="en-US" altLang="en-US" sz="4400" dirty="0" err="1">
                <a:latin typeface="+mj-lt"/>
              </a:rPr>
              <a:t>tính</a:t>
            </a:r>
            <a:r>
              <a:rPr lang="en-US" altLang="en-US" sz="4400" dirty="0">
                <a:latin typeface="+mj-lt"/>
              </a:rPr>
              <a:t> </a:t>
            </a:r>
            <a:r>
              <a:rPr lang="en-US" altLang="en-US" sz="4400" dirty="0" err="1">
                <a:latin typeface="+mj-lt"/>
              </a:rPr>
              <a:t>theo</a:t>
            </a:r>
            <a:r>
              <a:rPr lang="en-US" altLang="en-US" sz="4400" dirty="0">
                <a:latin typeface="+mj-lt"/>
              </a:rPr>
              <a:t> </a:t>
            </a:r>
            <a:r>
              <a:rPr lang="en-US" altLang="en-US" sz="4400" dirty="0" err="1">
                <a:latin typeface="+mj-lt"/>
              </a:rPr>
              <a:t>công</a:t>
            </a:r>
            <a:r>
              <a:rPr lang="en-US" altLang="en-US" sz="4400" dirty="0">
                <a:latin typeface="+mj-lt"/>
              </a:rPr>
              <a:t> </a:t>
            </a:r>
            <a:r>
              <a:rPr lang="en-US" altLang="en-US" sz="4400" dirty="0" err="1">
                <a:latin typeface="+mj-lt"/>
              </a:rPr>
              <a:t>thức</a:t>
            </a:r>
            <a:r>
              <a:rPr lang="en-US" altLang="en-US" sz="4400" dirty="0">
                <a:latin typeface="+mj-lt"/>
              </a:rPr>
              <a:t>  </a:t>
            </a:r>
          </a:p>
        </p:txBody>
      </p:sp>
      <p:grpSp>
        <p:nvGrpSpPr>
          <p:cNvPr id="3" name="Group 2"/>
          <p:cNvGrpSpPr/>
          <p:nvPr/>
        </p:nvGrpSpPr>
        <p:grpSpPr>
          <a:xfrm>
            <a:off x="2413000" y="10266003"/>
            <a:ext cx="6564168" cy="861817"/>
            <a:chOff x="2275032" y="10290487"/>
            <a:chExt cx="6564168" cy="861817"/>
          </a:xfrm>
        </p:grpSpPr>
        <p:graphicFrame>
          <p:nvGraphicFramePr>
            <p:cNvPr id="40" name="Object 6"/>
            <p:cNvGraphicFramePr>
              <a:graphicFrameLocks noChangeAspect="1"/>
            </p:cNvGraphicFramePr>
            <p:nvPr/>
          </p:nvGraphicFramePr>
          <p:xfrm>
            <a:off x="2275032" y="10290487"/>
            <a:ext cx="772968" cy="861817"/>
          </p:xfrm>
          <a:graphic>
            <a:graphicData uri="http://schemas.openxmlformats.org/presentationml/2006/ole">
              <mc:AlternateContent xmlns:mc="http://schemas.openxmlformats.org/markup-compatibility/2006">
                <mc:Choice xmlns:v="urn:schemas-microsoft-com:vml" Requires="v">
                  <p:oleObj spid="_x0000_s27709" name="Equation" r:id="rId5" imgW="164880" imgH="177480" progId="Equation.DSMT4">
                    <p:embed/>
                  </p:oleObj>
                </mc:Choice>
                <mc:Fallback>
                  <p:oleObj name="Equation" r:id="rId5" imgW="164880" imgH="177480" progId="Equation.DSMT4">
                    <p:embed/>
                    <p:pic>
                      <p:nvPicPr>
                        <p:cNvPr id="0" name=""/>
                        <p:cNvPicPr>
                          <a:picLocks noChangeAspect="1" noChangeArrowheads="1"/>
                        </p:cNvPicPr>
                        <p:nvPr/>
                      </p:nvPicPr>
                      <p:blipFill>
                        <a:blip r:embed="rId6"/>
                        <a:srcRect/>
                        <a:stretch>
                          <a:fillRect/>
                        </a:stretch>
                      </p:blipFill>
                      <p:spPr bwMode="auto">
                        <a:xfrm>
                          <a:off x="2275032" y="10290487"/>
                          <a:ext cx="772968" cy="861817"/>
                        </a:xfrm>
                        <a:prstGeom prst="rect">
                          <a:avLst/>
                        </a:prstGeom>
                        <a:noFill/>
                      </p:spPr>
                    </p:pic>
                  </p:oleObj>
                </mc:Fallback>
              </mc:AlternateContent>
            </a:graphicData>
          </a:graphic>
        </p:graphicFrame>
        <p:sp>
          <p:nvSpPr>
            <p:cNvPr id="41" name="Rectangle 40"/>
            <p:cNvSpPr/>
            <p:nvPr/>
          </p:nvSpPr>
          <p:spPr>
            <a:xfrm>
              <a:off x="3261275" y="10336676"/>
              <a:ext cx="5577925" cy="800219"/>
            </a:xfrm>
            <a:prstGeom prst="rect">
              <a:avLst/>
            </a:prstGeom>
          </p:spPr>
          <p:txBody>
            <a:bodyPr wrap="square">
              <a:spAutoFit/>
            </a:bodyPr>
            <a:lstStyle/>
            <a:p>
              <a:r>
                <a:rPr lang="en-US" altLang="en-US" sz="4600" dirty="0">
                  <a:latin typeface="+mj-lt"/>
                </a:rPr>
                <a:t>: </a:t>
              </a:r>
              <a:r>
                <a:rPr lang="en-US" altLang="en-US" sz="4600" dirty="0" err="1">
                  <a:latin typeface="+mj-lt"/>
                </a:rPr>
                <a:t>Đọc</a:t>
              </a:r>
              <a:r>
                <a:rPr lang="en-US" altLang="en-US" sz="4600" dirty="0">
                  <a:latin typeface="+mj-lt"/>
                </a:rPr>
                <a:t> </a:t>
              </a:r>
              <a:r>
                <a:rPr lang="en-US" altLang="en-US" sz="4600" dirty="0" err="1">
                  <a:latin typeface="+mj-lt"/>
                </a:rPr>
                <a:t>là</a:t>
              </a:r>
              <a:r>
                <a:rPr lang="en-US" altLang="en-US" sz="4600" dirty="0">
                  <a:latin typeface="+mj-lt"/>
                </a:rPr>
                <a:t> n </a:t>
              </a:r>
              <a:r>
                <a:rPr lang="en-US" altLang="en-US" sz="4600" dirty="0" err="1">
                  <a:latin typeface="+mj-lt"/>
                </a:rPr>
                <a:t>giai</a:t>
              </a:r>
              <a:r>
                <a:rPr lang="en-US" altLang="en-US" sz="4600" dirty="0">
                  <a:latin typeface="+mj-lt"/>
                </a:rPr>
                <a:t> </a:t>
              </a:r>
              <a:r>
                <a:rPr lang="en-US" altLang="en-US" sz="4600" dirty="0" err="1">
                  <a:latin typeface="+mj-lt"/>
                </a:rPr>
                <a:t>thừa</a:t>
              </a:r>
              <a:r>
                <a:rPr lang="en-US" altLang="en-US" sz="4600" dirty="0">
                  <a:latin typeface="+mj-lt"/>
                </a:rPr>
                <a:t>.</a:t>
              </a:r>
            </a:p>
          </p:txBody>
        </p:sp>
      </p:grpSp>
      <p:sp>
        <p:nvSpPr>
          <p:cNvPr id="26" name="Text Box 57"/>
          <p:cNvSpPr txBox="1">
            <a:spLocks noChangeArrowheads="1"/>
          </p:cNvSpPr>
          <p:nvPr/>
        </p:nvSpPr>
        <p:spPr bwMode="auto">
          <a:xfrm>
            <a:off x="11900294" y="2784904"/>
            <a:ext cx="114935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i="1" u="sng" dirty="0" err="1">
                <a:solidFill>
                  <a:srgbClr val="0000FF"/>
                </a:solidFill>
              </a:rPr>
              <a:t>Ví</a:t>
            </a:r>
            <a:r>
              <a:rPr lang="en-US" altLang="en-US" sz="4400" b="1" i="1" u="sng" dirty="0">
                <a:solidFill>
                  <a:srgbClr val="0000FF"/>
                </a:solidFill>
              </a:rPr>
              <a:t> </a:t>
            </a:r>
            <a:r>
              <a:rPr lang="en-US" altLang="en-US" sz="4400" b="1" i="1" u="sng" dirty="0" err="1">
                <a:solidFill>
                  <a:srgbClr val="0000FF"/>
                </a:solidFill>
              </a:rPr>
              <a:t>dụ</a:t>
            </a:r>
            <a:r>
              <a:rPr lang="en-US" altLang="en-US" sz="4400" b="1" i="1" u="sng" dirty="0">
                <a:solidFill>
                  <a:srgbClr val="0000FF"/>
                </a:solidFill>
              </a:rPr>
              <a:t> 2:</a:t>
            </a:r>
            <a:r>
              <a:rPr lang="en-US" altLang="en-US" sz="4400" b="1" i="1" dirty="0">
                <a:solidFill>
                  <a:srgbClr val="0000FF"/>
                </a:solidFill>
              </a:rPr>
              <a:t>  </a:t>
            </a:r>
            <a:r>
              <a:rPr lang="vi-VN" sz="4400"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Tính số cách </a:t>
            </a:r>
            <a:r>
              <a:rPr lang="en-US" sz="4400" dirty="0" err="1"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sắp</a:t>
            </a:r>
            <a:r>
              <a:rPr lang="en-US" sz="4400" dirty="0"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xếp</a:t>
            </a:r>
            <a:r>
              <a:rPr lang="en-US" sz="4400" dirty="0"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vị</a:t>
            </a:r>
            <a:r>
              <a:rPr lang="en-US" sz="4400" dirty="0"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trí</a:t>
            </a:r>
            <a:r>
              <a:rPr lang="vi-VN" sz="4400" dirty="0"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của 6 cầu thủ trên sân của một đội bóng </a:t>
            </a:r>
            <a:r>
              <a:rPr lang="en-GB" sz="4400" dirty="0" err="1">
                <a:solidFill>
                  <a:srgbClr val="3333FF"/>
                </a:solidFill>
                <a:latin typeface="Times New Roman" panose="02020603050405020304" pitchFamily="18" charset="0"/>
                <a:ea typeface="Arial" panose="020B0604020202020204" pitchFamily="34" charset="0"/>
                <a:cs typeface="Times New Roman" panose="02020603050405020304" pitchFamily="18" charset="0"/>
              </a:rPr>
              <a:t>ch</a:t>
            </a:r>
            <a:r>
              <a:rPr lang="vi-VN" sz="4400"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uyền (giả sử </a:t>
            </a:r>
            <a:r>
              <a:rPr lang="en-US" sz="4400" dirty="0" err="1"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mỗi</a:t>
            </a:r>
            <a:r>
              <a:rPr lang="vi-VN" sz="4400" dirty="0" smtClean="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cầu thủ có thể thi đấu ở mọi vị trí)</a:t>
            </a:r>
            <a:r>
              <a:rPr lang="en-GB" sz="4400"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srgbClr val="3333FF"/>
                </a:solidFill>
                <a:latin typeface="Times New Roman" panose="02020603050405020304" pitchFamily="18" charset="0"/>
                <a:ea typeface="Arial" panose="020B0604020202020204" pitchFamily="34" charset="0"/>
                <a:cs typeface="Times New Roman" panose="02020603050405020304" pitchFamily="18" charset="0"/>
              </a:rPr>
              <a:t>? </a:t>
            </a:r>
            <a:endParaRPr lang="en-GB" sz="3600" dirty="0">
              <a:solidFill>
                <a:srgbClr val="3333FF"/>
              </a:solidFill>
              <a:latin typeface="Arial" panose="020B0604020202020204" pitchFamily="34" charset="0"/>
              <a:ea typeface="Arial" panose="020B0604020202020204" pitchFamily="34" charset="0"/>
              <a:cs typeface="Times New Roman" panose="02020603050405020304" pitchFamily="18" charset="0"/>
            </a:endParaRPr>
          </a:p>
        </p:txBody>
      </p:sp>
      <p:sp>
        <p:nvSpPr>
          <p:cNvPr id="27" name="Rectangle 26"/>
          <p:cNvSpPr/>
          <p:nvPr/>
        </p:nvSpPr>
        <p:spPr>
          <a:xfrm>
            <a:off x="12166600" y="5352153"/>
            <a:ext cx="10134600" cy="769441"/>
          </a:xfrm>
          <a:prstGeom prst="rect">
            <a:avLst/>
          </a:prstGeom>
        </p:spPr>
        <p:txBody>
          <a:bodyPr wrap="square">
            <a:spAutoFit/>
          </a:bodyPr>
          <a:lstStyle/>
          <a:p>
            <a:r>
              <a:rPr lang="en-GB" altLang="en-US" sz="4400" b="1" dirty="0" err="1">
                <a:latin typeface="+mj-lt"/>
              </a:rPr>
              <a:t>Lời</a:t>
            </a:r>
            <a:r>
              <a:rPr lang="en-GB" altLang="en-US" sz="4400" b="1" dirty="0">
                <a:latin typeface="+mj-lt"/>
              </a:rPr>
              <a:t> </a:t>
            </a:r>
            <a:r>
              <a:rPr lang="en-GB" altLang="en-US" sz="4400" b="1" dirty="0" err="1">
                <a:latin typeface="+mj-lt"/>
              </a:rPr>
              <a:t>giải</a:t>
            </a:r>
            <a:r>
              <a:rPr lang="en-GB" altLang="en-US" sz="4400" b="1" dirty="0">
                <a:latin typeface="+mj-lt"/>
              </a:rPr>
              <a:t>:</a:t>
            </a:r>
            <a:endParaRPr lang="en-US" altLang="en-US" sz="4400" b="1" dirty="0">
              <a:latin typeface="+mj-lt"/>
            </a:endParaRPr>
          </a:p>
        </p:txBody>
      </p:sp>
      <p:sp>
        <p:nvSpPr>
          <p:cNvPr id="35" name="Rectangle 34"/>
          <p:cNvSpPr/>
          <p:nvPr/>
        </p:nvSpPr>
        <p:spPr>
          <a:xfrm>
            <a:off x="12280900" y="6417231"/>
            <a:ext cx="11417300" cy="1446550"/>
          </a:xfrm>
          <a:prstGeom prst="rect">
            <a:avLst/>
          </a:prstGeom>
        </p:spPr>
        <p:txBody>
          <a:bodyPr wrap="square">
            <a:spAutoFit/>
          </a:bodyPr>
          <a:lstStyle/>
          <a:p>
            <a:r>
              <a:rPr lang="en-US" altLang="en-US" sz="4400" dirty="0" err="1">
                <a:latin typeface="+mj-lt"/>
              </a:rPr>
              <a:t>Số</a:t>
            </a:r>
            <a:r>
              <a:rPr lang="en-US" altLang="en-US" sz="4400" dirty="0">
                <a:latin typeface="+mj-lt"/>
              </a:rPr>
              <a:t> </a:t>
            </a:r>
            <a:r>
              <a:rPr lang="vi-VN" sz="4400" dirty="0">
                <a:latin typeface="Times New Roman" panose="02020603050405020304" pitchFamily="18" charset="0"/>
                <a:ea typeface="Arial" panose="020B0604020202020204" pitchFamily="34" charset="0"/>
                <a:cs typeface="Times New Roman" panose="02020603050405020304" pitchFamily="18" charset="0"/>
              </a:rPr>
              <a:t>cách </a:t>
            </a:r>
            <a:r>
              <a:rPr lang="en-US" sz="4400" dirty="0" err="1" smtClean="0">
                <a:latin typeface="Times New Roman" panose="02020603050405020304" pitchFamily="18" charset="0"/>
                <a:ea typeface="Arial" panose="020B0604020202020204" pitchFamily="34" charset="0"/>
                <a:cs typeface="Times New Roman" panose="02020603050405020304" pitchFamily="18" charset="0"/>
              </a:rPr>
              <a:t>sắp</a:t>
            </a:r>
            <a:r>
              <a:rPr lang="en-US" sz="4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4400" dirty="0" err="1" smtClean="0">
                <a:latin typeface="Times New Roman" panose="02020603050405020304" pitchFamily="18" charset="0"/>
                <a:ea typeface="Arial" panose="020B0604020202020204" pitchFamily="34" charset="0"/>
                <a:cs typeface="Times New Roman" panose="02020603050405020304" pitchFamily="18" charset="0"/>
              </a:rPr>
              <a:t>xếp</a:t>
            </a:r>
            <a:r>
              <a:rPr lang="en-US" sz="4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4400" dirty="0" err="1" smtClean="0">
                <a:latin typeface="Times New Roman" panose="02020603050405020304" pitchFamily="18" charset="0"/>
                <a:ea typeface="Arial" panose="020B0604020202020204" pitchFamily="34" charset="0"/>
                <a:cs typeface="Times New Roman" panose="02020603050405020304" pitchFamily="18" charset="0"/>
              </a:rPr>
              <a:t>vị</a:t>
            </a:r>
            <a:r>
              <a:rPr lang="en-US" sz="4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4400" dirty="0" err="1" smtClean="0">
                <a:latin typeface="Times New Roman" panose="02020603050405020304" pitchFamily="18" charset="0"/>
                <a:ea typeface="Arial" panose="020B0604020202020204" pitchFamily="34" charset="0"/>
                <a:cs typeface="Times New Roman" panose="02020603050405020304" pitchFamily="18" charset="0"/>
              </a:rPr>
              <a:t>trí</a:t>
            </a:r>
            <a:r>
              <a:rPr lang="en-US" sz="4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4400" dirty="0" smtClean="0">
                <a:latin typeface="Times New Roman" panose="02020603050405020304" pitchFamily="18" charset="0"/>
                <a:ea typeface="Arial" panose="020B0604020202020204" pitchFamily="34" charset="0"/>
                <a:cs typeface="Times New Roman" panose="02020603050405020304" pitchFamily="18" charset="0"/>
              </a:rPr>
              <a:t>của </a:t>
            </a:r>
            <a:r>
              <a:rPr lang="vi-VN" sz="4400" dirty="0">
                <a:latin typeface="Times New Roman" panose="02020603050405020304" pitchFamily="18" charset="0"/>
                <a:ea typeface="Arial" panose="020B0604020202020204" pitchFamily="34" charset="0"/>
                <a:cs typeface="Times New Roman" panose="02020603050405020304" pitchFamily="18" charset="0"/>
              </a:rPr>
              <a:t>6 cầu thủ trên sân của một đội bóng </a:t>
            </a:r>
            <a:r>
              <a:rPr lang="en-GB" sz="4400" dirty="0" err="1">
                <a:latin typeface="Times New Roman" panose="02020603050405020304" pitchFamily="18" charset="0"/>
                <a:ea typeface="Arial" panose="020B0604020202020204" pitchFamily="34" charset="0"/>
                <a:cs typeface="Times New Roman" panose="02020603050405020304" pitchFamily="18" charset="0"/>
              </a:rPr>
              <a:t>ch</a:t>
            </a:r>
            <a:r>
              <a:rPr lang="vi-VN" sz="4400" dirty="0">
                <a:latin typeface="Times New Roman" panose="02020603050405020304" pitchFamily="18" charset="0"/>
                <a:ea typeface="Arial" panose="020B0604020202020204" pitchFamily="34" charset="0"/>
                <a:cs typeface="Times New Roman" panose="02020603050405020304" pitchFamily="18" charset="0"/>
              </a:rPr>
              <a:t>uyền</a:t>
            </a:r>
            <a:r>
              <a:rPr lang="en-GB" sz="4400" dirty="0">
                <a:latin typeface="Times New Roman" panose="02020603050405020304" pitchFamily="18" charset="0"/>
                <a:ea typeface="Arial" panose="020B0604020202020204" pitchFamily="34" charset="0"/>
                <a:cs typeface="Times New Roman" panose="02020603050405020304" pitchFamily="18" charset="0"/>
              </a:rPr>
              <a:t> </a:t>
            </a:r>
            <a:r>
              <a:rPr lang="en-GB" sz="4400" dirty="0" err="1">
                <a:latin typeface="Times New Roman" panose="02020603050405020304" pitchFamily="18" charset="0"/>
                <a:ea typeface="Arial" panose="020B0604020202020204" pitchFamily="34" charset="0"/>
                <a:cs typeface="Times New Roman" panose="02020603050405020304" pitchFamily="18" charset="0"/>
              </a:rPr>
              <a:t>là</a:t>
            </a:r>
            <a:r>
              <a:rPr lang="en-GB" sz="4400" dirty="0">
                <a:latin typeface="Times New Roman" panose="02020603050405020304" pitchFamily="18" charset="0"/>
                <a:ea typeface="Arial" panose="020B0604020202020204" pitchFamily="34" charset="0"/>
                <a:cs typeface="Times New Roman" panose="02020603050405020304" pitchFamily="18" charset="0"/>
              </a:rPr>
              <a:t> </a:t>
            </a:r>
            <a:r>
              <a:rPr lang="en-GB" sz="4400" dirty="0" err="1">
                <a:latin typeface="Times New Roman" panose="02020603050405020304" pitchFamily="18" charset="0"/>
                <a:ea typeface="Arial" panose="020B0604020202020204" pitchFamily="34" charset="0"/>
                <a:cs typeface="Times New Roman" panose="02020603050405020304" pitchFamily="18" charset="0"/>
              </a:rPr>
              <a:t>số</a:t>
            </a:r>
            <a:r>
              <a:rPr lang="en-GB" sz="4400" dirty="0">
                <a:latin typeface="Times New Roman" panose="02020603050405020304" pitchFamily="18" charset="0"/>
                <a:ea typeface="Arial" panose="020B0604020202020204" pitchFamily="34" charset="0"/>
                <a:cs typeface="Times New Roman" panose="02020603050405020304" pitchFamily="18" charset="0"/>
              </a:rPr>
              <a:t> </a:t>
            </a:r>
            <a:r>
              <a:rPr lang="en-GB" sz="4400" dirty="0" err="1">
                <a:latin typeface="Times New Roman" panose="02020603050405020304" pitchFamily="18" charset="0"/>
                <a:ea typeface="Arial" panose="020B0604020202020204" pitchFamily="34" charset="0"/>
                <a:cs typeface="Times New Roman" panose="02020603050405020304" pitchFamily="18" charset="0"/>
              </a:rPr>
              <a:t>hoán</a:t>
            </a:r>
            <a:r>
              <a:rPr lang="en-GB" sz="4400" dirty="0">
                <a:latin typeface="Times New Roman" panose="02020603050405020304" pitchFamily="18" charset="0"/>
                <a:ea typeface="Arial" panose="020B0604020202020204" pitchFamily="34" charset="0"/>
                <a:cs typeface="Times New Roman" panose="02020603050405020304" pitchFamily="18" charset="0"/>
              </a:rPr>
              <a:t> </a:t>
            </a:r>
            <a:r>
              <a:rPr lang="en-GB" sz="4400" dirty="0" err="1">
                <a:latin typeface="Times New Roman" panose="02020603050405020304" pitchFamily="18" charset="0"/>
                <a:ea typeface="Arial" panose="020B0604020202020204" pitchFamily="34" charset="0"/>
                <a:cs typeface="Times New Roman" panose="02020603050405020304" pitchFamily="18" charset="0"/>
              </a:rPr>
              <a:t>vị</a:t>
            </a:r>
            <a:r>
              <a:rPr lang="en-GB" sz="4400" dirty="0">
                <a:latin typeface="Times New Roman" panose="02020603050405020304" pitchFamily="18" charset="0"/>
                <a:ea typeface="Arial" panose="020B0604020202020204" pitchFamily="34" charset="0"/>
                <a:cs typeface="Times New Roman" panose="02020603050405020304" pitchFamily="18" charset="0"/>
              </a:rPr>
              <a:t> </a:t>
            </a:r>
            <a:r>
              <a:rPr lang="en-GB" sz="4400" dirty="0" err="1">
                <a:latin typeface="Times New Roman" panose="02020603050405020304" pitchFamily="18" charset="0"/>
                <a:ea typeface="Arial" panose="020B0604020202020204" pitchFamily="34" charset="0"/>
                <a:cs typeface="Times New Roman" panose="02020603050405020304" pitchFamily="18" charset="0"/>
              </a:rPr>
              <a:t>của</a:t>
            </a:r>
            <a:r>
              <a:rPr lang="en-GB" sz="4400" dirty="0">
                <a:latin typeface="Times New Roman" panose="02020603050405020304" pitchFamily="18" charset="0"/>
                <a:ea typeface="Arial" panose="020B0604020202020204" pitchFamily="34" charset="0"/>
                <a:cs typeface="Times New Roman" panose="02020603050405020304" pitchFamily="18" charset="0"/>
              </a:rPr>
              <a:t> 6 </a:t>
            </a:r>
            <a:r>
              <a:rPr lang="en-GB" sz="4400" dirty="0" err="1">
                <a:latin typeface="Times New Roman" panose="02020603050405020304" pitchFamily="18" charset="0"/>
                <a:ea typeface="Arial" panose="020B0604020202020204" pitchFamily="34" charset="0"/>
                <a:cs typeface="Times New Roman" panose="02020603050405020304" pitchFamily="18" charset="0"/>
              </a:rPr>
              <a:t>phần</a:t>
            </a:r>
            <a:r>
              <a:rPr lang="en-GB" sz="4400" dirty="0">
                <a:latin typeface="Times New Roman" panose="02020603050405020304" pitchFamily="18" charset="0"/>
                <a:ea typeface="Arial" panose="020B0604020202020204" pitchFamily="34" charset="0"/>
                <a:cs typeface="Times New Roman" panose="02020603050405020304" pitchFamily="18" charset="0"/>
              </a:rPr>
              <a:t> </a:t>
            </a:r>
            <a:r>
              <a:rPr lang="en-GB" sz="4400" dirty="0" err="1">
                <a:latin typeface="Times New Roman" panose="02020603050405020304" pitchFamily="18" charset="0"/>
                <a:ea typeface="Arial" panose="020B0604020202020204" pitchFamily="34" charset="0"/>
                <a:cs typeface="Times New Roman" panose="02020603050405020304" pitchFamily="18" charset="0"/>
              </a:rPr>
              <a:t>tử</a:t>
            </a:r>
            <a:r>
              <a:rPr lang="en-GB" sz="4400" dirty="0">
                <a:latin typeface="Times New Roman" panose="02020603050405020304" pitchFamily="18" charset="0"/>
                <a:ea typeface="Arial" panose="020B0604020202020204" pitchFamily="34" charset="0"/>
                <a:cs typeface="Times New Roman" panose="02020603050405020304" pitchFamily="18" charset="0"/>
              </a:rPr>
              <a:t> : </a:t>
            </a:r>
            <a:r>
              <a:rPr lang="en-US" altLang="en-US" sz="4400" dirty="0">
                <a:latin typeface="+mj-lt"/>
              </a:rPr>
              <a:t> </a:t>
            </a:r>
          </a:p>
        </p:txBody>
      </p:sp>
      <p:graphicFrame>
        <p:nvGraphicFramePr>
          <p:cNvPr id="37" name="Object 6"/>
          <p:cNvGraphicFramePr>
            <a:graphicFrameLocks noChangeAspect="1"/>
          </p:cNvGraphicFramePr>
          <p:nvPr>
            <p:extLst>
              <p:ext uri="{D42A27DB-BD31-4B8C-83A1-F6EECF244321}">
                <p14:modId xmlns:p14="http://schemas.microsoft.com/office/powerpoint/2010/main" val="2399135667"/>
              </p:ext>
            </p:extLst>
          </p:nvPr>
        </p:nvGraphicFramePr>
        <p:xfrm>
          <a:off x="13666788" y="8772525"/>
          <a:ext cx="5803900" cy="777875"/>
        </p:xfrm>
        <a:graphic>
          <a:graphicData uri="http://schemas.openxmlformats.org/presentationml/2006/ole">
            <mc:AlternateContent xmlns:mc="http://schemas.openxmlformats.org/markup-compatibility/2006">
              <mc:Choice xmlns:v="urn:schemas-microsoft-com:vml" Requires="v">
                <p:oleObj spid="_x0000_s27710" name="Equation" r:id="rId7" imgW="1320480" imgH="177480" progId="Equation.DSMT4">
                  <p:embed/>
                </p:oleObj>
              </mc:Choice>
              <mc:Fallback>
                <p:oleObj name="Equation" r:id="rId7" imgW="1320480" imgH="177480" progId="Equation.DSMT4">
                  <p:embed/>
                  <p:pic>
                    <p:nvPicPr>
                      <p:cNvPr id="0" name=""/>
                      <p:cNvPicPr>
                        <a:picLocks noChangeAspect="1" noChangeArrowheads="1"/>
                      </p:cNvPicPr>
                      <p:nvPr/>
                    </p:nvPicPr>
                    <p:blipFill>
                      <a:blip r:embed="rId8"/>
                      <a:srcRect/>
                      <a:stretch>
                        <a:fillRect/>
                      </a:stretch>
                    </p:blipFill>
                    <p:spPr bwMode="auto">
                      <a:xfrm>
                        <a:off x="13666788" y="8772525"/>
                        <a:ext cx="580390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p:nvPr/>
        </p:nvSpPr>
        <p:spPr>
          <a:xfrm>
            <a:off x="19526644" y="8780466"/>
            <a:ext cx="2774556" cy="769441"/>
          </a:xfrm>
          <a:prstGeom prst="rect">
            <a:avLst/>
          </a:prstGeom>
        </p:spPr>
        <p:txBody>
          <a:bodyPr wrap="square">
            <a:spAutoFit/>
          </a:bodyPr>
          <a:lstStyle/>
          <a:p>
            <a:r>
              <a:rPr lang="en-GB" altLang="en-US" sz="4400" dirty="0">
                <a:latin typeface="+mj-lt"/>
              </a:rPr>
              <a:t>(</a:t>
            </a:r>
            <a:r>
              <a:rPr lang="en-GB" altLang="en-US" sz="4400" dirty="0" err="1">
                <a:latin typeface="+mj-lt"/>
              </a:rPr>
              <a:t>cách</a:t>
            </a:r>
            <a:r>
              <a:rPr lang="en-GB" altLang="en-US" sz="4400" dirty="0">
                <a:latin typeface="+mj-lt"/>
              </a:rPr>
              <a:t>)</a:t>
            </a:r>
            <a:endParaRPr lang="en-US" altLang="en-US" sz="4400" dirty="0">
              <a:latin typeface="+mj-lt"/>
            </a:endParaRPr>
          </a:p>
        </p:txBody>
      </p:sp>
    </p:spTree>
    <p:extLst>
      <p:ext uri="{BB962C8B-B14F-4D97-AF65-F5344CB8AC3E}">
        <p14:creationId xmlns:p14="http://schemas.microsoft.com/office/powerpoint/2010/main" val="31801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2108200" y="3197225"/>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6" name="Rectangle 5"/>
          <p:cNvSpPr/>
          <p:nvPr/>
        </p:nvSpPr>
        <p:spPr>
          <a:xfrm>
            <a:off x="2146300" y="5164473"/>
            <a:ext cx="10134600" cy="769441"/>
          </a:xfrm>
          <a:prstGeom prst="rect">
            <a:avLst/>
          </a:prstGeom>
        </p:spPr>
        <p:txBody>
          <a:bodyPr wrap="square">
            <a:spAutoFit/>
          </a:bodyPr>
          <a:lstStyle/>
          <a:p>
            <a:r>
              <a:rPr lang="en-US" altLang="en-US" sz="4400" b="1" dirty="0" err="1">
                <a:latin typeface="+mj-lt"/>
              </a:rPr>
              <a:t>Kí</a:t>
            </a:r>
            <a:r>
              <a:rPr lang="en-US" altLang="en-US" sz="4400" b="1" dirty="0">
                <a:latin typeface="+mj-lt"/>
              </a:rPr>
              <a:t> </a:t>
            </a:r>
            <a:r>
              <a:rPr lang="en-US" altLang="en-US" sz="4400" b="1" dirty="0" err="1">
                <a:latin typeface="+mj-lt"/>
              </a:rPr>
              <a:t>hiệu</a:t>
            </a:r>
            <a:r>
              <a:rPr lang="en-US" altLang="en-US" sz="4400" b="1" dirty="0">
                <a:latin typeface="+mj-lt"/>
              </a:rPr>
              <a:t> </a:t>
            </a:r>
            <a:r>
              <a:rPr lang="en-US" altLang="en-US" sz="4400" dirty="0" err="1">
                <a:latin typeface="+mj-lt"/>
              </a:rPr>
              <a:t>P</a:t>
            </a:r>
            <a:r>
              <a:rPr lang="en-US" altLang="en-US" sz="4400" baseline="-25000" dirty="0" err="1">
                <a:latin typeface="+mj-lt"/>
              </a:rPr>
              <a:t>n</a:t>
            </a:r>
            <a:r>
              <a:rPr lang="en-US" altLang="en-US" sz="4400" baseline="-25000" dirty="0">
                <a:latin typeface="+mj-lt"/>
              </a:rPr>
              <a:t> </a:t>
            </a:r>
            <a:r>
              <a:rPr lang="en-US" altLang="en-US" sz="4400" dirty="0" err="1">
                <a:latin typeface="+mj-lt"/>
              </a:rPr>
              <a:t>là</a:t>
            </a:r>
            <a:r>
              <a:rPr lang="en-US" altLang="en-US" sz="4400" dirty="0">
                <a:latin typeface="+mj-lt"/>
              </a:rPr>
              <a:t> </a:t>
            </a:r>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p>
        </p:txBody>
      </p:sp>
      <p:sp>
        <p:nvSpPr>
          <p:cNvPr id="58" name="Text Box 57"/>
          <p:cNvSpPr txBox="1">
            <a:spLocks noChangeArrowheads="1"/>
          </p:cNvSpPr>
          <p:nvPr/>
        </p:nvSpPr>
        <p:spPr bwMode="auto">
          <a:xfrm>
            <a:off x="2108200" y="4110899"/>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2. </a:t>
            </a:r>
            <a:r>
              <a:rPr lang="en-US" altLang="en-US" sz="4400" b="1" i="1" u="sng" dirty="0" err="1">
                <a:solidFill>
                  <a:srgbClr val="0000FF"/>
                </a:solidFill>
              </a:rPr>
              <a:t>Số</a:t>
            </a:r>
            <a:r>
              <a:rPr lang="en-US" altLang="en-US" sz="4400" b="1" i="1" u="sng" dirty="0">
                <a:solidFill>
                  <a:srgbClr val="0000FF"/>
                </a:solidFill>
              </a:rPr>
              <a:t> </a:t>
            </a:r>
            <a:r>
              <a:rPr lang="en-US" altLang="en-US" sz="4400" b="1" i="1" u="sng" dirty="0" err="1">
                <a:solidFill>
                  <a:srgbClr val="0000FF"/>
                </a:solidFill>
              </a:rPr>
              <a:t>hoán</a:t>
            </a:r>
            <a:r>
              <a:rPr lang="en-US" altLang="en-US" sz="4400" b="1" i="1" u="sng" dirty="0">
                <a:solidFill>
                  <a:srgbClr val="0000FF"/>
                </a:solidFill>
              </a:rPr>
              <a:t> </a:t>
            </a:r>
            <a:r>
              <a:rPr lang="en-US" altLang="en-US" sz="4400" b="1" i="1" u="sng" dirty="0" err="1">
                <a:solidFill>
                  <a:srgbClr val="0000FF"/>
                </a:solidFill>
              </a:rPr>
              <a:t>vị</a:t>
            </a:r>
            <a:r>
              <a:rPr lang="en-US" altLang="en-US" sz="4400" b="1" i="1" u="sng" dirty="0">
                <a:solidFill>
                  <a:srgbClr val="0000FF"/>
                </a:solidFill>
              </a:rPr>
              <a:t> </a:t>
            </a:r>
          </a:p>
        </p:txBody>
      </p:sp>
      <p:sp>
        <p:nvSpPr>
          <p:cNvPr id="34" name="Rectangle 33"/>
          <p:cNvSpPr/>
          <p:nvPr/>
        </p:nvSpPr>
        <p:spPr>
          <a:xfrm>
            <a:off x="2184400" y="6152443"/>
            <a:ext cx="2667000" cy="778548"/>
          </a:xfrm>
          <a:prstGeom prst="rect">
            <a:avLst/>
          </a:prstGeom>
        </p:spPr>
        <p:txBody>
          <a:bodyPr wrap="square">
            <a:spAutoFit/>
          </a:bodyPr>
          <a:lstStyle/>
          <a:p>
            <a:r>
              <a:rPr lang="en-US" altLang="en-US" sz="4400" b="1" dirty="0" err="1">
                <a:latin typeface="+mj-lt"/>
              </a:rPr>
              <a:t>Định</a:t>
            </a:r>
            <a:r>
              <a:rPr lang="en-US" altLang="en-US" sz="4400" b="1" dirty="0">
                <a:latin typeface="+mj-lt"/>
              </a:rPr>
              <a:t> </a:t>
            </a:r>
            <a:r>
              <a:rPr lang="en-US" altLang="en-US" sz="4400" b="1" dirty="0" err="1">
                <a:latin typeface="+mj-lt"/>
              </a:rPr>
              <a:t>lí</a:t>
            </a:r>
            <a:r>
              <a:rPr lang="en-US" altLang="en-US" sz="4400" b="1" dirty="0">
                <a:latin typeface="+mj-lt"/>
              </a:rPr>
              <a:t>:</a:t>
            </a:r>
          </a:p>
        </p:txBody>
      </p:sp>
      <mc:AlternateContent xmlns:mc="http://schemas.openxmlformats.org/markup-compatibility/2006" xmlns:a14="http://schemas.microsoft.com/office/drawing/2010/main">
        <mc:Choice Requires="a14">
          <p:sp>
            <p:nvSpPr>
              <p:cNvPr id="2" name="Rectangle 1"/>
              <p:cNvSpPr/>
              <p:nvPr/>
            </p:nvSpPr>
            <p:spPr>
              <a:xfrm>
                <a:off x="3962400" y="8769503"/>
                <a:ext cx="7696594" cy="754053"/>
              </a:xfrm>
              <a:prstGeom prst="rect">
                <a:avLst/>
              </a:prstGeom>
              <a:ln>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𝑛</m:t>
                          </m:r>
                        </m:sub>
                      </m:sSub>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2</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3962400" y="8769503"/>
                <a:ext cx="7696594" cy="754053"/>
              </a:xfrm>
              <a:prstGeom prst="rect">
                <a:avLst/>
              </a:prstGeom>
              <a:blipFill rotWithShape="0">
                <a:blip r:embed="rId4"/>
                <a:stretch>
                  <a:fillRect/>
                </a:stretch>
              </a:blipFill>
              <a:ln>
                <a:solidFill>
                  <a:srgbClr val="0000FF"/>
                </a:solidFill>
              </a:ln>
            </p:spPr>
            <p:txBody>
              <a:bodyPr/>
              <a:lstStyle/>
              <a:p>
                <a:r>
                  <a:rPr lang="en-GB">
                    <a:noFill/>
                  </a:rPr>
                  <a:t> </a:t>
                </a:r>
              </a:p>
            </p:txBody>
          </p:sp>
        </mc:Fallback>
      </mc:AlternateContent>
      <p:sp>
        <p:nvSpPr>
          <p:cNvPr id="38" name="Rectangle 37"/>
          <p:cNvSpPr/>
          <p:nvPr/>
        </p:nvSpPr>
        <p:spPr>
          <a:xfrm>
            <a:off x="2057400" y="7065351"/>
            <a:ext cx="10134600" cy="1446550"/>
          </a:xfrm>
          <a:prstGeom prst="rect">
            <a:avLst/>
          </a:prstGeom>
        </p:spPr>
        <p:txBody>
          <a:bodyPr wrap="square">
            <a:spAutoFit/>
          </a:bodyPr>
          <a:lstStyle/>
          <a:p>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r>
              <a:rPr lang="en-US" altLang="en-US" sz="4400" dirty="0" err="1">
                <a:latin typeface="+mj-lt"/>
              </a:rPr>
              <a:t>được</a:t>
            </a:r>
            <a:r>
              <a:rPr lang="en-US" altLang="en-US" sz="4400" dirty="0">
                <a:latin typeface="+mj-lt"/>
              </a:rPr>
              <a:t> </a:t>
            </a:r>
            <a:r>
              <a:rPr lang="en-US" altLang="en-US" sz="4400" dirty="0" err="1">
                <a:latin typeface="+mj-lt"/>
              </a:rPr>
              <a:t>tính</a:t>
            </a:r>
            <a:r>
              <a:rPr lang="en-US" altLang="en-US" sz="4400" dirty="0">
                <a:latin typeface="+mj-lt"/>
              </a:rPr>
              <a:t> </a:t>
            </a:r>
            <a:r>
              <a:rPr lang="en-US" altLang="en-US" sz="4400" dirty="0" err="1">
                <a:latin typeface="+mj-lt"/>
              </a:rPr>
              <a:t>theo</a:t>
            </a:r>
            <a:r>
              <a:rPr lang="en-US" altLang="en-US" sz="4400" dirty="0">
                <a:latin typeface="+mj-lt"/>
              </a:rPr>
              <a:t> </a:t>
            </a:r>
            <a:r>
              <a:rPr lang="en-US" altLang="en-US" sz="4400" dirty="0" err="1">
                <a:latin typeface="+mj-lt"/>
              </a:rPr>
              <a:t>công</a:t>
            </a:r>
            <a:r>
              <a:rPr lang="en-US" altLang="en-US" sz="4400" dirty="0">
                <a:latin typeface="+mj-lt"/>
              </a:rPr>
              <a:t> </a:t>
            </a:r>
            <a:r>
              <a:rPr lang="en-US" altLang="en-US" sz="4400" dirty="0" err="1">
                <a:latin typeface="+mj-lt"/>
              </a:rPr>
              <a:t>thức</a:t>
            </a:r>
            <a:r>
              <a:rPr lang="en-US" altLang="en-US" sz="4400" dirty="0">
                <a:latin typeface="+mj-lt"/>
              </a:rPr>
              <a:t>  </a:t>
            </a:r>
          </a:p>
        </p:txBody>
      </p:sp>
      <p:grpSp>
        <p:nvGrpSpPr>
          <p:cNvPr id="3" name="Group 2"/>
          <p:cNvGrpSpPr/>
          <p:nvPr/>
        </p:nvGrpSpPr>
        <p:grpSpPr>
          <a:xfrm>
            <a:off x="2413000" y="10266003"/>
            <a:ext cx="6564168" cy="861817"/>
            <a:chOff x="2275032" y="10290487"/>
            <a:chExt cx="6564168" cy="861817"/>
          </a:xfrm>
        </p:grpSpPr>
        <p:graphicFrame>
          <p:nvGraphicFramePr>
            <p:cNvPr id="40" name="Object 6"/>
            <p:cNvGraphicFramePr>
              <a:graphicFrameLocks noChangeAspect="1"/>
            </p:cNvGraphicFramePr>
            <p:nvPr/>
          </p:nvGraphicFramePr>
          <p:xfrm>
            <a:off x="2275032" y="10290487"/>
            <a:ext cx="772968" cy="861817"/>
          </p:xfrm>
          <a:graphic>
            <a:graphicData uri="http://schemas.openxmlformats.org/presentationml/2006/ole">
              <mc:AlternateContent xmlns:mc="http://schemas.openxmlformats.org/markup-compatibility/2006">
                <mc:Choice xmlns:v="urn:schemas-microsoft-com:vml" Requires="v">
                  <p:oleObj spid="_x0000_s28701" name="Equation" r:id="rId5" imgW="164880" imgH="177480" progId="Equation.DSMT4">
                    <p:embed/>
                  </p:oleObj>
                </mc:Choice>
                <mc:Fallback>
                  <p:oleObj name="Equation" r:id="rId5" imgW="164880" imgH="177480" progId="Equation.DSMT4">
                    <p:embed/>
                    <p:pic>
                      <p:nvPicPr>
                        <p:cNvPr id="0" name=""/>
                        <p:cNvPicPr>
                          <a:picLocks noChangeAspect="1" noChangeArrowheads="1"/>
                        </p:cNvPicPr>
                        <p:nvPr/>
                      </p:nvPicPr>
                      <p:blipFill>
                        <a:blip r:embed="rId6"/>
                        <a:srcRect/>
                        <a:stretch>
                          <a:fillRect/>
                        </a:stretch>
                      </p:blipFill>
                      <p:spPr bwMode="auto">
                        <a:xfrm>
                          <a:off x="2275032" y="10290487"/>
                          <a:ext cx="772968" cy="861817"/>
                        </a:xfrm>
                        <a:prstGeom prst="rect">
                          <a:avLst/>
                        </a:prstGeom>
                        <a:noFill/>
                      </p:spPr>
                    </p:pic>
                  </p:oleObj>
                </mc:Fallback>
              </mc:AlternateContent>
            </a:graphicData>
          </a:graphic>
        </p:graphicFrame>
        <p:sp>
          <p:nvSpPr>
            <p:cNvPr id="41" name="Rectangle 40"/>
            <p:cNvSpPr/>
            <p:nvPr/>
          </p:nvSpPr>
          <p:spPr>
            <a:xfrm>
              <a:off x="3261275" y="10336676"/>
              <a:ext cx="5577925" cy="800219"/>
            </a:xfrm>
            <a:prstGeom prst="rect">
              <a:avLst/>
            </a:prstGeom>
          </p:spPr>
          <p:txBody>
            <a:bodyPr wrap="square">
              <a:spAutoFit/>
            </a:bodyPr>
            <a:lstStyle/>
            <a:p>
              <a:r>
                <a:rPr lang="en-US" altLang="en-US" sz="4600" dirty="0">
                  <a:latin typeface="+mj-lt"/>
                </a:rPr>
                <a:t>: </a:t>
              </a:r>
              <a:r>
                <a:rPr lang="en-US" altLang="en-US" sz="4600" dirty="0" err="1">
                  <a:latin typeface="+mj-lt"/>
                </a:rPr>
                <a:t>Đọc</a:t>
              </a:r>
              <a:r>
                <a:rPr lang="en-US" altLang="en-US" sz="4600" dirty="0">
                  <a:latin typeface="+mj-lt"/>
                </a:rPr>
                <a:t> </a:t>
              </a:r>
              <a:r>
                <a:rPr lang="en-US" altLang="en-US" sz="4600" dirty="0" err="1">
                  <a:latin typeface="+mj-lt"/>
                </a:rPr>
                <a:t>là</a:t>
              </a:r>
              <a:r>
                <a:rPr lang="en-US" altLang="en-US" sz="4600" dirty="0">
                  <a:latin typeface="+mj-lt"/>
                </a:rPr>
                <a:t> n </a:t>
              </a:r>
              <a:r>
                <a:rPr lang="en-US" altLang="en-US" sz="4600" dirty="0" err="1">
                  <a:latin typeface="+mj-lt"/>
                </a:rPr>
                <a:t>giai</a:t>
              </a:r>
              <a:r>
                <a:rPr lang="en-US" altLang="en-US" sz="4600" dirty="0">
                  <a:latin typeface="+mj-lt"/>
                </a:rPr>
                <a:t> </a:t>
              </a:r>
              <a:r>
                <a:rPr lang="en-US" altLang="en-US" sz="4600" dirty="0" err="1">
                  <a:latin typeface="+mj-lt"/>
                </a:rPr>
                <a:t>thừa</a:t>
              </a:r>
              <a:r>
                <a:rPr lang="en-US" altLang="en-US" sz="4600" dirty="0">
                  <a:latin typeface="+mj-lt"/>
                </a:rPr>
                <a:t>.</a:t>
              </a:r>
            </a:p>
          </p:txBody>
        </p:sp>
      </p:grpSp>
      <p:pic>
        <p:nvPicPr>
          <p:cNvPr id="4" name="Picture 3"/>
          <p:cNvPicPr>
            <a:picLocks noChangeAspect="1"/>
          </p:cNvPicPr>
          <p:nvPr/>
        </p:nvPicPr>
        <p:blipFill>
          <a:blip r:embed="rId7"/>
          <a:stretch>
            <a:fillRect/>
          </a:stretch>
        </p:blipFill>
        <p:spPr>
          <a:xfrm>
            <a:off x="18288000" y="3113822"/>
            <a:ext cx="5257800" cy="9611578"/>
          </a:xfrm>
          <a:prstGeom prst="rect">
            <a:avLst/>
          </a:prstGeom>
        </p:spPr>
      </p:pic>
      <p:sp>
        <p:nvSpPr>
          <p:cNvPr id="5" name="Rectangle 4"/>
          <p:cNvSpPr/>
          <p:nvPr/>
        </p:nvSpPr>
        <p:spPr>
          <a:xfrm>
            <a:off x="12998647" y="4495619"/>
            <a:ext cx="3949700" cy="3985706"/>
          </a:xfrm>
          <a:prstGeom prst="rect">
            <a:avLst/>
          </a:prstGeom>
        </p:spPr>
        <p:txBody>
          <a:bodyPr wrap="square">
            <a:spAutoFit/>
          </a:bodyPr>
          <a:lstStyle/>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phím </a:t>
            </a:r>
            <a:r>
              <a:rPr lang="en-GB" sz="4400" dirty="0">
                <a:latin typeface="Times New Roman" panose="02020603050405020304" pitchFamily="18" charset="0"/>
                <a:ea typeface="Times New Roman" panose="02020603050405020304" pitchFamily="18" charset="0"/>
                <a:cs typeface="Times New Roman" panose="02020603050405020304" pitchFamily="18" charset="0"/>
              </a:rPr>
              <a:t>6</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Shift</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x!</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Đọc kết quả</a:t>
            </a:r>
            <a:endParaRPr lang="en-GB" sz="36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16383000" y="5164473"/>
            <a:ext cx="4197547" cy="5218496"/>
          </a:xfrm>
          <a:prstGeom prst="straightConnector1">
            <a:avLst/>
          </a:prstGeom>
          <a:ln>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849600" y="5484465"/>
            <a:ext cx="2946400" cy="939279"/>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183342" y="6259872"/>
            <a:ext cx="5143303" cy="1992853"/>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973497" y="7420170"/>
            <a:ext cx="7353103" cy="4326102"/>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21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2108200" y="3197225"/>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6" name="Rectangle 5"/>
          <p:cNvSpPr/>
          <p:nvPr/>
        </p:nvSpPr>
        <p:spPr>
          <a:xfrm>
            <a:off x="2146300" y="5164473"/>
            <a:ext cx="10134600" cy="769441"/>
          </a:xfrm>
          <a:prstGeom prst="rect">
            <a:avLst/>
          </a:prstGeom>
        </p:spPr>
        <p:txBody>
          <a:bodyPr wrap="square">
            <a:spAutoFit/>
          </a:bodyPr>
          <a:lstStyle/>
          <a:p>
            <a:r>
              <a:rPr lang="en-US" altLang="en-US" sz="4400" b="1" dirty="0" err="1">
                <a:latin typeface="+mj-lt"/>
              </a:rPr>
              <a:t>Kí</a:t>
            </a:r>
            <a:r>
              <a:rPr lang="en-US" altLang="en-US" sz="4400" b="1" dirty="0">
                <a:latin typeface="+mj-lt"/>
              </a:rPr>
              <a:t> </a:t>
            </a:r>
            <a:r>
              <a:rPr lang="en-US" altLang="en-US" sz="4400" b="1" dirty="0" err="1">
                <a:latin typeface="+mj-lt"/>
              </a:rPr>
              <a:t>hiệu</a:t>
            </a:r>
            <a:r>
              <a:rPr lang="en-US" altLang="en-US" sz="4400" b="1" dirty="0">
                <a:latin typeface="+mj-lt"/>
              </a:rPr>
              <a:t> </a:t>
            </a:r>
            <a:r>
              <a:rPr lang="en-US" altLang="en-US" sz="4400" dirty="0" err="1">
                <a:latin typeface="+mj-lt"/>
              </a:rPr>
              <a:t>P</a:t>
            </a:r>
            <a:r>
              <a:rPr lang="en-US" altLang="en-US" sz="4400" baseline="-25000" dirty="0" err="1">
                <a:latin typeface="+mj-lt"/>
              </a:rPr>
              <a:t>n</a:t>
            </a:r>
            <a:r>
              <a:rPr lang="en-US" altLang="en-US" sz="4400" baseline="-25000" dirty="0">
                <a:latin typeface="+mj-lt"/>
              </a:rPr>
              <a:t> </a:t>
            </a:r>
            <a:r>
              <a:rPr lang="en-US" altLang="en-US" sz="4400" dirty="0" err="1">
                <a:latin typeface="+mj-lt"/>
              </a:rPr>
              <a:t>là</a:t>
            </a:r>
            <a:r>
              <a:rPr lang="en-US" altLang="en-US" sz="4400" dirty="0">
                <a:latin typeface="+mj-lt"/>
              </a:rPr>
              <a:t> </a:t>
            </a:r>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p>
        </p:txBody>
      </p:sp>
      <p:sp>
        <p:nvSpPr>
          <p:cNvPr id="58" name="Text Box 57"/>
          <p:cNvSpPr txBox="1">
            <a:spLocks noChangeArrowheads="1"/>
          </p:cNvSpPr>
          <p:nvPr/>
        </p:nvSpPr>
        <p:spPr bwMode="auto">
          <a:xfrm>
            <a:off x="2108200" y="4110899"/>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2. </a:t>
            </a:r>
            <a:r>
              <a:rPr lang="en-US" altLang="en-US" sz="4400" b="1" i="1" u="sng" dirty="0" err="1">
                <a:solidFill>
                  <a:srgbClr val="0000FF"/>
                </a:solidFill>
              </a:rPr>
              <a:t>Số</a:t>
            </a:r>
            <a:r>
              <a:rPr lang="en-US" altLang="en-US" sz="4400" b="1" i="1" u="sng" dirty="0">
                <a:solidFill>
                  <a:srgbClr val="0000FF"/>
                </a:solidFill>
              </a:rPr>
              <a:t> </a:t>
            </a:r>
            <a:r>
              <a:rPr lang="en-US" altLang="en-US" sz="4400" b="1" i="1" u="sng" dirty="0" err="1">
                <a:solidFill>
                  <a:srgbClr val="0000FF"/>
                </a:solidFill>
              </a:rPr>
              <a:t>hoán</a:t>
            </a:r>
            <a:r>
              <a:rPr lang="en-US" altLang="en-US" sz="4400" b="1" i="1" u="sng" dirty="0">
                <a:solidFill>
                  <a:srgbClr val="0000FF"/>
                </a:solidFill>
              </a:rPr>
              <a:t> </a:t>
            </a:r>
            <a:r>
              <a:rPr lang="en-US" altLang="en-US" sz="4400" b="1" i="1" u="sng" dirty="0" err="1">
                <a:solidFill>
                  <a:srgbClr val="0000FF"/>
                </a:solidFill>
              </a:rPr>
              <a:t>vị</a:t>
            </a:r>
            <a:r>
              <a:rPr lang="en-US" altLang="en-US" sz="4400" b="1" i="1" u="sng" dirty="0">
                <a:solidFill>
                  <a:srgbClr val="0000FF"/>
                </a:solidFill>
              </a:rPr>
              <a:t> </a:t>
            </a:r>
          </a:p>
        </p:txBody>
      </p:sp>
      <p:sp>
        <p:nvSpPr>
          <p:cNvPr id="34" name="Rectangle 33"/>
          <p:cNvSpPr/>
          <p:nvPr/>
        </p:nvSpPr>
        <p:spPr>
          <a:xfrm>
            <a:off x="2184400" y="6152443"/>
            <a:ext cx="2667000" cy="778548"/>
          </a:xfrm>
          <a:prstGeom prst="rect">
            <a:avLst/>
          </a:prstGeom>
        </p:spPr>
        <p:txBody>
          <a:bodyPr wrap="square">
            <a:spAutoFit/>
          </a:bodyPr>
          <a:lstStyle/>
          <a:p>
            <a:r>
              <a:rPr lang="en-US" altLang="en-US" sz="4400" b="1" dirty="0" err="1">
                <a:latin typeface="+mj-lt"/>
              </a:rPr>
              <a:t>Định</a:t>
            </a:r>
            <a:r>
              <a:rPr lang="en-US" altLang="en-US" sz="4400" b="1" dirty="0">
                <a:latin typeface="+mj-lt"/>
              </a:rPr>
              <a:t> </a:t>
            </a:r>
            <a:r>
              <a:rPr lang="en-US" altLang="en-US" sz="4400" b="1" dirty="0" err="1">
                <a:latin typeface="+mj-lt"/>
              </a:rPr>
              <a:t>lí</a:t>
            </a:r>
            <a:r>
              <a:rPr lang="en-US" altLang="en-US" sz="4400" b="1" dirty="0">
                <a:latin typeface="+mj-lt"/>
              </a:rPr>
              <a:t>:</a:t>
            </a:r>
          </a:p>
        </p:txBody>
      </p:sp>
      <mc:AlternateContent xmlns:mc="http://schemas.openxmlformats.org/markup-compatibility/2006" xmlns:a14="http://schemas.microsoft.com/office/drawing/2010/main">
        <mc:Choice Requires="a14">
          <p:sp>
            <p:nvSpPr>
              <p:cNvPr id="2" name="Rectangle 1"/>
              <p:cNvSpPr/>
              <p:nvPr/>
            </p:nvSpPr>
            <p:spPr>
              <a:xfrm>
                <a:off x="3962400" y="8769503"/>
                <a:ext cx="7696594" cy="754053"/>
              </a:xfrm>
              <a:prstGeom prst="rect">
                <a:avLst/>
              </a:prstGeom>
              <a:ln>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𝑛</m:t>
                          </m:r>
                        </m:sub>
                      </m:sSub>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2</m:t>
                      </m:r>
                      <m:r>
                        <a:rPr lang="en-GB" i="0">
                          <a:latin typeface="Cambria Math" panose="02040503050406030204" pitchFamily="18" charset="0"/>
                        </a:rPr>
                        <m:t>)....</m:t>
                      </m:r>
                      <m:r>
                        <a:rPr lang="en-GB" i="0">
                          <a:latin typeface="Cambria Math" panose="02040503050406030204" pitchFamily="18" charset="0"/>
                        </a:rPr>
                        <m:t>1</m:t>
                      </m:r>
                      <m:r>
                        <a:rPr lang="en-GB" i="0">
                          <a:latin typeface="Cambria Math" panose="02040503050406030204" pitchFamily="18" charset="0"/>
                        </a:rPr>
                        <m:t>=</m:t>
                      </m:r>
                      <m:r>
                        <a:rPr lang="en-GB" i="1">
                          <a:latin typeface="Cambria Math" panose="02040503050406030204" pitchFamily="18" charset="0"/>
                        </a:rPr>
                        <m:t>𝑛</m:t>
                      </m:r>
                      <m:r>
                        <a:rPr lang="en-GB" i="0">
                          <a:latin typeface="Cambria Math" panose="02040503050406030204" pitchFamily="18" charset="0"/>
                        </a:rPr>
                        <m:t>!</m:t>
                      </m:r>
                    </m:oMath>
                  </m:oMathPara>
                </a14:m>
                <a:endParaRPr lang="en-GB" dirty="0"/>
              </a:p>
            </p:txBody>
          </p:sp>
        </mc:Choice>
        <mc:Fallback xmlns="">
          <p:sp>
            <p:nvSpPr>
              <p:cNvPr id="2" name="Rectangle 1"/>
              <p:cNvSpPr>
                <a:spLocks noRot="1" noChangeAspect="1" noMove="1" noResize="1" noEditPoints="1" noAdjustHandles="1" noChangeArrowheads="1" noChangeShapeType="1" noTextEdit="1"/>
              </p:cNvSpPr>
              <p:nvPr/>
            </p:nvSpPr>
            <p:spPr>
              <a:xfrm>
                <a:off x="3962400" y="8769503"/>
                <a:ext cx="7696594" cy="754053"/>
              </a:xfrm>
              <a:prstGeom prst="rect">
                <a:avLst/>
              </a:prstGeom>
              <a:blipFill rotWithShape="0">
                <a:blip r:embed="rId4"/>
                <a:stretch>
                  <a:fillRect/>
                </a:stretch>
              </a:blipFill>
              <a:ln>
                <a:solidFill>
                  <a:srgbClr val="0000FF"/>
                </a:solidFill>
              </a:ln>
            </p:spPr>
            <p:txBody>
              <a:bodyPr/>
              <a:lstStyle/>
              <a:p>
                <a:r>
                  <a:rPr lang="en-GB">
                    <a:noFill/>
                  </a:rPr>
                  <a:t> </a:t>
                </a:r>
              </a:p>
            </p:txBody>
          </p:sp>
        </mc:Fallback>
      </mc:AlternateContent>
      <p:sp>
        <p:nvSpPr>
          <p:cNvPr id="38" name="Rectangle 37"/>
          <p:cNvSpPr/>
          <p:nvPr/>
        </p:nvSpPr>
        <p:spPr>
          <a:xfrm>
            <a:off x="2057400" y="7065351"/>
            <a:ext cx="10134600" cy="1446550"/>
          </a:xfrm>
          <a:prstGeom prst="rect">
            <a:avLst/>
          </a:prstGeom>
        </p:spPr>
        <p:txBody>
          <a:bodyPr wrap="square">
            <a:spAutoFit/>
          </a:bodyPr>
          <a:lstStyle/>
          <a:p>
            <a:r>
              <a:rPr lang="en-US" altLang="en-US" sz="4400" dirty="0" err="1">
                <a:latin typeface="+mj-lt"/>
              </a:rPr>
              <a:t>Số</a:t>
            </a:r>
            <a:r>
              <a:rPr lang="en-US" altLang="en-US" sz="4400" dirty="0">
                <a:latin typeface="+mj-lt"/>
              </a:rPr>
              <a:t> </a:t>
            </a:r>
            <a:r>
              <a:rPr lang="en-US" altLang="en-US" sz="4400" dirty="0" err="1">
                <a:latin typeface="+mj-lt"/>
              </a:rPr>
              <a:t>hoán</a:t>
            </a:r>
            <a:r>
              <a:rPr lang="en-US" altLang="en-US" sz="4400" dirty="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r>
              <a:rPr lang="en-US" altLang="en-US" sz="4400" dirty="0" err="1">
                <a:latin typeface="+mj-lt"/>
              </a:rPr>
              <a:t>được</a:t>
            </a:r>
            <a:r>
              <a:rPr lang="en-US" altLang="en-US" sz="4400" dirty="0">
                <a:latin typeface="+mj-lt"/>
              </a:rPr>
              <a:t> </a:t>
            </a:r>
            <a:r>
              <a:rPr lang="en-US" altLang="en-US" sz="4400" dirty="0" err="1">
                <a:latin typeface="+mj-lt"/>
              </a:rPr>
              <a:t>tính</a:t>
            </a:r>
            <a:r>
              <a:rPr lang="en-US" altLang="en-US" sz="4400" dirty="0">
                <a:latin typeface="+mj-lt"/>
              </a:rPr>
              <a:t> </a:t>
            </a:r>
            <a:r>
              <a:rPr lang="en-US" altLang="en-US" sz="4400" dirty="0" err="1">
                <a:latin typeface="+mj-lt"/>
              </a:rPr>
              <a:t>theo</a:t>
            </a:r>
            <a:r>
              <a:rPr lang="en-US" altLang="en-US" sz="4400" dirty="0">
                <a:latin typeface="+mj-lt"/>
              </a:rPr>
              <a:t> </a:t>
            </a:r>
            <a:r>
              <a:rPr lang="en-US" altLang="en-US" sz="4400" dirty="0" err="1">
                <a:latin typeface="+mj-lt"/>
              </a:rPr>
              <a:t>công</a:t>
            </a:r>
            <a:r>
              <a:rPr lang="en-US" altLang="en-US" sz="4400" dirty="0">
                <a:latin typeface="+mj-lt"/>
              </a:rPr>
              <a:t> </a:t>
            </a:r>
            <a:r>
              <a:rPr lang="en-US" altLang="en-US" sz="4400" dirty="0" err="1">
                <a:latin typeface="+mj-lt"/>
              </a:rPr>
              <a:t>thức</a:t>
            </a:r>
            <a:r>
              <a:rPr lang="en-US" altLang="en-US" sz="4400" dirty="0">
                <a:latin typeface="+mj-lt"/>
              </a:rPr>
              <a:t>  </a:t>
            </a:r>
          </a:p>
        </p:txBody>
      </p:sp>
      <p:grpSp>
        <p:nvGrpSpPr>
          <p:cNvPr id="3" name="Group 2"/>
          <p:cNvGrpSpPr/>
          <p:nvPr/>
        </p:nvGrpSpPr>
        <p:grpSpPr>
          <a:xfrm>
            <a:off x="2413000" y="10266003"/>
            <a:ext cx="6564168" cy="861817"/>
            <a:chOff x="2275032" y="10290487"/>
            <a:chExt cx="6564168" cy="861817"/>
          </a:xfrm>
        </p:grpSpPr>
        <p:graphicFrame>
          <p:nvGraphicFramePr>
            <p:cNvPr id="40" name="Object 6"/>
            <p:cNvGraphicFramePr>
              <a:graphicFrameLocks noChangeAspect="1"/>
            </p:cNvGraphicFramePr>
            <p:nvPr/>
          </p:nvGraphicFramePr>
          <p:xfrm>
            <a:off x="2275032" y="10290487"/>
            <a:ext cx="772968" cy="861817"/>
          </p:xfrm>
          <a:graphic>
            <a:graphicData uri="http://schemas.openxmlformats.org/presentationml/2006/ole">
              <mc:AlternateContent xmlns:mc="http://schemas.openxmlformats.org/markup-compatibility/2006">
                <mc:Choice xmlns:v="urn:schemas-microsoft-com:vml" Requires="v">
                  <p:oleObj spid="_x0000_s29724" name="Equation" r:id="rId5" imgW="164880" imgH="177480" progId="Equation.DSMT4">
                    <p:embed/>
                  </p:oleObj>
                </mc:Choice>
                <mc:Fallback>
                  <p:oleObj name="Equation" r:id="rId5" imgW="164880" imgH="177480" progId="Equation.DSMT4">
                    <p:embed/>
                    <p:pic>
                      <p:nvPicPr>
                        <p:cNvPr id="0" name=""/>
                        <p:cNvPicPr>
                          <a:picLocks noChangeAspect="1" noChangeArrowheads="1"/>
                        </p:cNvPicPr>
                        <p:nvPr/>
                      </p:nvPicPr>
                      <p:blipFill>
                        <a:blip r:embed="rId6"/>
                        <a:srcRect/>
                        <a:stretch>
                          <a:fillRect/>
                        </a:stretch>
                      </p:blipFill>
                      <p:spPr bwMode="auto">
                        <a:xfrm>
                          <a:off x="2275032" y="10290487"/>
                          <a:ext cx="772968" cy="861817"/>
                        </a:xfrm>
                        <a:prstGeom prst="rect">
                          <a:avLst/>
                        </a:prstGeom>
                        <a:noFill/>
                      </p:spPr>
                    </p:pic>
                  </p:oleObj>
                </mc:Fallback>
              </mc:AlternateContent>
            </a:graphicData>
          </a:graphic>
        </p:graphicFrame>
        <p:sp>
          <p:nvSpPr>
            <p:cNvPr id="41" name="Rectangle 40"/>
            <p:cNvSpPr/>
            <p:nvPr/>
          </p:nvSpPr>
          <p:spPr>
            <a:xfrm>
              <a:off x="3261275" y="10336676"/>
              <a:ext cx="5577925" cy="800219"/>
            </a:xfrm>
            <a:prstGeom prst="rect">
              <a:avLst/>
            </a:prstGeom>
          </p:spPr>
          <p:txBody>
            <a:bodyPr wrap="square">
              <a:spAutoFit/>
            </a:bodyPr>
            <a:lstStyle/>
            <a:p>
              <a:r>
                <a:rPr lang="en-US" altLang="en-US" sz="4600" dirty="0">
                  <a:latin typeface="+mj-lt"/>
                </a:rPr>
                <a:t>: </a:t>
              </a:r>
              <a:r>
                <a:rPr lang="en-US" altLang="en-US" sz="4600" dirty="0" err="1">
                  <a:latin typeface="+mj-lt"/>
                </a:rPr>
                <a:t>Đọc</a:t>
              </a:r>
              <a:r>
                <a:rPr lang="en-US" altLang="en-US" sz="4600" dirty="0">
                  <a:latin typeface="+mj-lt"/>
                </a:rPr>
                <a:t> </a:t>
              </a:r>
              <a:r>
                <a:rPr lang="en-US" altLang="en-US" sz="4600" dirty="0" err="1">
                  <a:latin typeface="+mj-lt"/>
                </a:rPr>
                <a:t>là</a:t>
              </a:r>
              <a:r>
                <a:rPr lang="en-US" altLang="en-US" sz="4600" dirty="0">
                  <a:latin typeface="+mj-lt"/>
                </a:rPr>
                <a:t> n </a:t>
              </a:r>
              <a:r>
                <a:rPr lang="en-US" altLang="en-US" sz="4600" dirty="0" err="1">
                  <a:latin typeface="+mj-lt"/>
                </a:rPr>
                <a:t>giai</a:t>
              </a:r>
              <a:r>
                <a:rPr lang="en-US" altLang="en-US" sz="4600" dirty="0">
                  <a:latin typeface="+mj-lt"/>
                </a:rPr>
                <a:t> </a:t>
              </a:r>
              <a:r>
                <a:rPr lang="en-US" altLang="en-US" sz="4600" dirty="0" err="1">
                  <a:latin typeface="+mj-lt"/>
                </a:rPr>
                <a:t>thừa</a:t>
              </a:r>
              <a:r>
                <a:rPr lang="en-US" altLang="en-US" sz="4600" dirty="0">
                  <a:latin typeface="+mj-lt"/>
                </a:rPr>
                <a:t>.</a:t>
              </a:r>
            </a:p>
          </p:txBody>
        </p:sp>
      </p:grpSp>
      <p:sp>
        <p:nvSpPr>
          <p:cNvPr id="26" name="Text Box 57"/>
          <p:cNvSpPr txBox="1">
            <a:spLocks noChangeArrowheads="1"/>
          </p:cNvSpPr>
          <p:nvPr/>
        </p:nvSpPr>
        <p:spPr bwMode="auto">
          <a:xfrm>
            <a:off x="11900294" y="2784904"/>
            <a:ext cx="114935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i="1" u="sng" dirty="0" err="1">
                <a:solidFill>
                  <a:srgbClr val="0000FF"/>
                </a:solidFill>
              </a:rPr>
              <a:t>Ví</a:t>
            </a:r>
            <a:r>
              <a:rPr lang="en-US" altLang="en-US" sz="4400" b="1" i="1" u="sng" dirty="0">
                <a:solidFill>
                  <a:srgbClr val="0000FF"/>
                </a:solidFill>
              </a:rPr>
              <a:t> </a:t>
            </a:r>
            <a:r>
              <a:rPr lang="en-US" altLang="en-US" sz="4400" b="1" i="1" u="sng" dirty="0" err="1">
                <a:solidFill>
                  <a:srgbClr val="0000FF"/>
                </a:solidFill>
              </a:rPr>
              <a:t>dụ</a:t>
            </a:r>
            <a:r>
              <a:rPr lang="en-US" altLang="en-US" sz="4400" b="1" i="1" u="sng" dirty="0">
                <a:solidFill>
                  <a:srgbClr val="0000FF"/>
                </a:solidFill>
              </a:rPr>
              <a:t> 3</a:t>
            </a:r>
            <a:r>
              <a:rPr lang="en-US" altLang="en-US" sz="4400" b="1" i="1" u="sng" dirty="0" smtClean="0">
                <a:solidFill>
                  <a:srgbClr val="0000FF"/>
                </a:solidFill>
              </a:rPr>
              <a:t>:</a:t>
            </a:r>
            <a:r>
              <a:rPr lang="en-US" altLang="en-US" sz="4000" dirty="0" smtClean="0">
                <a:latin typeface="Times New Roman" panose="02020603050405020304" pitchFamily="18" charset="0"/>
              </a:rPr>
              <a:t> </a:t>
            </a:r>
            <a:r>
              <a:rPr lang="en-US" altLang="en-US" sz="4400" dirty="0" err="1">
                <a:solidFill>
                  <a:srgbClr val="0000FF"/>
                </a:solidFill>
                <a:latin typeface="Times New Roman" panose="02020603050405020304" pitchFamily="18" charset="0"/>
              </a:rPr>
              <a:t>Từ</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các</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chữ</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số</a:t>
            </a:r>
            <a:r>
              <a:rPr lang="en-US" altLang="en-US" sz="4400" dirty="0">
                <a:solidFill>
                  <a:srgbClr val="0000FF"/>
                </a:solidFill>
                <a:latin typeface="Times New Roman" panose="02020603050405020304" pitchFamily="18" charset="0"/>
              </a:rPr>
              <a:t> 1,2,3,4. </a:t>
            </a:r>
            <a:r>
              <a:rPr lang="en-US" altLang="en-US" sz="4400" dirty="0" err="1">
                <a:solidFill>
                  <a:srgbClr val="0000FF"/>
                </a:solidFill>
                <a:latin typeface="Times New Roman" panose="02020603050405020304" pitchFamily="18" charset="0"/>
              </a:rPr>
              <a:t>Hỏi</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có</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bao</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nhiêu</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số</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tự</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nhiên</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có</a:t>
            </a:r>
            <a:r>
              <a:rPr lang="en-US" altLang="en-US" sz="4400" dirty="0">
                <a:solidFill>
                  <a:srgbClr val="0000FF"/>
                </a:solidFill>
                <a:latin typeface="Times New Roman" panose="02020603050405020304" pitchFamily="18" charset="0"/>
              </a:rPr>
              <a:t> 4 </a:t>
            </a:r>
            <a:r>
              <a:rPr lang="en-US" altLang="en-US" sz="4400" dirty="0" err="1">
                <a:solidFill>
                  <a:srgbClr val="0000FF"/>
                </a:solidFill>
                <a:latin typeface="Times New Roman" panose="02020603050405020304" pitchFamily="18" charset="0"/>
              </a:rPr>
              <a:t>chữ</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số</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khác</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nhau</a:t>
            </a:r>
            <a:r>
              <a:rPr lang="en-US" altLang="en-US" sz="4400" dirty="0">
                <a:solidFill>
                  <a:srgbClr val="0000FF"/>
                </a:solidFill>
                <a:latin typeface="Times New Roman" panose="02020603050405020304" pitchFamily="18" charset="0"/>
              </a:rPr>
              <a:t>?</a:t>
            </a:r>
            <a:endParaRPr lang="en-GB" sz="3600" dirty="0">
              <a:solidFill>
                <a:srgbClr val="0000FF"/>
              </a:solidFill>
              <a:latin typeface="Arial" panose="020B0604020202020204" pitchFamily="34" charset="0"/>
              <a:ea typeface="Arial" panose="020B0604020202020204" pitchFamily="34" charset="0"/>
              <a:cs typeface="Times New Roman" panose="02020603050405020304" pitchFamily="18" charset="0"/>
            </a:endParaRPr>
          </a:p>
        </p:txBody>
      </p:sp>
      <p:sp>
        <p:nvSpPr>
          <p:cNvPr id="23" name="Text Box 17"/>
          <p:cNvSpPr txBox="1">
            <a:spLocks noChangeArrowheads="1"/>
          </p:cNvSpPr>
          <p:nvPr/>
        </p:nvSpPr>
        <p:spPr bwMode="auto">
          <a:xfrm>
            <a:off x="12280899" y="5921610"/>
            <a:ext cx="117983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400" dirty="0" err="1">
                <a:latin typeface="+mj-lt"/>
              </a:rPr>
              <a:t>Mỗi</a:t>
            </a:r>
            <a:r>
              <a:rPr lang="en-US" altLang="en-US" sz="4400" dirty="0">
                <a:latin typeface="+mj-lt"/>
              </a:rPr>
              <a:t> </a:t>
            </a:r>
            <a:r>
              <a:rPr lang="en-US" altLang="en-US" sz="4400" dirty="0" err="1" smtClean="0">
                <a:latin typeface="+mj-lt"/>
              </a:rPr>
              <a:t>số</a:t>
            </a:r>
            <a:r>
              <a:rPr lang="en-US" altLang="en-US" sz="4400" dirty="0" smtClean="0">
                <a:latin typeface="+mj-lt"/>
              </a:rPr>
              <a:t> </a:t>
            </a:r>
            <a:r>
              <a:rPr lang="en-US" altLang="en-US" sz="4400" dirty="0" err="1" smtClean="0">
                <a:latin typeface="+mj-lt"/>
              </a:rPr>
              <a:t>tự</a:t>
            </a:r>
            <a:r>
              <a:rPr lang="en-US" altLang="en-US" sz="4400" dirty="0" smtClean="0">
                <a:latin typeface="+mj-lt"/>
              </a:rPr>
              <a:t> </a:t>
            </a:r>
            <a:r>
              <a:rPr lang="en-US" altLang="en-US" sz="4400" dirty="0" err="1" smtClean="0">
                <a:latin typeface="+mj-lt"/>
              </a:rPr>
              <a:t>nhiên</a:t>
            </a:r>
            <a:r>
              <a:rPr lang="en-US" altLang="en-US" sz="4400" dirty="0" smtClean="0">
                <a:latin typeface="+mj-lt"/>
              </a:rPr>
              <a:t> </a:t>
            </a:r>
            <a:r>
              <a:rPr lang="en-US" altLang="en-US" sz="4400" dirty="0" err="1">
                <a:latin typeface="+mj-lt"/>
              </a:rPr>
              <a:t>cần</a:t>
            </a:r>
            <a:r>
              <a:rPr lang="en-US" altLang="en-US" sz="4400" dirty="0">
                <a:latin typeface="+mj-lt"/>
              </a:rPr>
              <a:t> </a:t>
            </a:r>
            <a:r>
              <a:rPr lang="en-US" altLang="en-US" sz="4400" dirty="0" err="1">
                <a:latin typeface="+mj-lt"/>
              </a:rPr>
              <a:t>tìm</a:t>
            </a:r>
            <a:r>
              <a:rPr lang="en-US" altLang="en-US" sz="4400" dirty="0">
                <a:latin typeface="+mj-lt"/>
              </a:rPr>
              <a:t> </a:t>
            </a:r>
            <a:r>
              <a:rPr lang="en-US" altLang="en-US" sz="4400" dirty="0" err="1">
                <a:latin typeface="+mj-lt"/>
              </a:rPr>
              <a:t>là</a:t>
            </a:r>
            <a:r>
              <a:rPr lang="en-US" altLang="en-US" sz="4400" dirty="0">
                <a:latin typeface="+mj-lt"/>
              </a:rPr>
              <a:t> </a:t>
            </a:r>
            <a:r>
              <a:rPr lang="en-US" altLang="en-US" sz="4400" dirty="0" err="1" smtClean="0">
                <a:latin typeface="+mj-lt"/>
              </a:rPr>
              <a:t>một</a:t>
            </a:r>
            <a:r>
              <a:rPr lang="en-US" altLang="en-US" sz="4400" dirty="0" smtClean="0">
                <a:latin typeface="+mj-lt"/>
              </a:rPr>
              <a:t> </a:t>
            </a:r>
            <a:r>
              <a:rPr lang="en-US" altLang="en-US" sz="4400" dirty="0" err="1" smtClean="0">
                <a:latin typeface="+mj-lt"/>
              </a:rPr>
              <a:t>hoán</a:t>
            </a:r>
            <a:r>
              <a:rPr lang="en-US" altLang="en-US" sz="4400" dirty="0" smtClean="0">
                <a:latin typeface="+mj-lt"/>
              </a:rPr>
              <a:t> </a:t>
            </a:r>
            <a:r>
              <a:rPr lang="en-US" altLang="en-US" sz="4400" dirty="0" err="1">
                <a:latin typeface="+mj-lt"/>
              </a:rPr>
              <a:t>vị</a:t>
            </a:r>
            <a:r>
              <a:rPr lang="en-US" altLang="en-US" sz="4400" dirty="0">
                <a:latin typeface="+mj-lt"/>
              </a:rPr>
              <a:t> </a:t>
            </a:r>
            <a:r>
              <a:rPr lang="en-US" altLang="en-US" sz="4400" dirty="0" err="1">
                <a:latin typeface="+mj-lt"/>
              </a:rPr>
              <a:t>của</a:t>
            </a:r>
            <a:r>
              <a:rPr lang="en-US" altLang="en-US" sz="4400" dirty="0">
                <a:latin typeface="+mj-lt"/>
              </a:rPr>
              <a:t> </a:t>
            </a:r>
            <a:r>
              <a:rPr lang="en-US" altLang="en-US" sz="4400" dirty="0" err="1" smtClean="0">
                <a:latin typeface="+mj-lt"/>
              </a:rPr>
              <a:t>bốn</a:t>
            </a:r>
            <a:r>
              <a:rPr lang="en-US" altLang="en-US" sz="4400" dirty="0" smtClean="0">
                <a:latin typeface="+mj-lt"/>
              </a:rPr>
              <a:t> </a:t>
            </a:r>
            <a:r>
              <a:rPr lang="en-US" altLang="en-US" sz="4400" dirty="0" err="1">
                <a:latin typeface="+mj-lt"/>
              </a:rPr>
              <a:t>chữ</a:t>
            </a:r>
            <a:r>
              <a:rPr lang="en-US" altLang="en-US" sz="4400" dirty="0">
                <a:latin typeface="+mj-lt"/>
              </a:rPr>
              <a:t> </a:t>
            </a:r>
            <a:r>
              <a:rPr lang="en-US" altLang="en-US" sz="4400" dirty="0" err="1">
                <a:latin typeface="+mj-lt"/>
              </a:rPr>
              <a:t>số</a:t>
            </a:r>
            <a:r>
              <a:rPr lang="en-US" altLang="en-US" sz="4400" dirty="0">
                <a:latin typeface="+mj-lt"/>
              </a:rPr>
              <a:t> 1, 2, 3, </a:t>
            </a:r>
            <a:r>
              <a:rPr lang="en-US" altLang="en-US" sz="4400" dirty="0" smtClean="0">
                <a:latin typeface="+mj-lt"/>
              </a:rPr>
              <a:t>4.</a:t>
            </a:r>
            <a:endParaRPr lang="en-US" altLang="en-US" sz="4400" dirty="0">
              <a:latin typeface="+mj-lt"/>
            </a:endParaRPr>
          </a:p>
        </p:txBody>
      </p:sp>
      <p:sp>
        <p:nvSpPr>
          <p:cNvPr id="24" name="Text Box 19"/>
          <p:cNvSpPr txBox="1">
            <a:spLocks noChangeArrowheads="1"/>
          </p:cNvSpPr>
          <p:nvPr/>
        </p:nvSpPr>
        <p:spPr bwMode="auto">
          <a:xfrm>
            <a:off x="12280900" y="7322953"/>
            <a:ext cx="111128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4400" dirty="0" err="1">
                <a:latin typeface="+mj-lt"/>
              </a:rPr>
              <a:t>Vậy</a:t>
            </a:r>
            <a:r>
              <a:rPr lang="en-US" altLang="en-US" sz="4400" dirty="0">
                <a:latin typeface="+mj-lt"/>
              </a:rPr>
              <a:t> </a:t>
            </a:r>
            <a:r>
              <a:rPr lang="en-US" altLang="en-US" sz="4400" dirty="0" err="1">
                <a:latin typeface="+mj-lt"/>
              </a:rPr>
              <a:t>có</a:t>
            </a:r>
            <a:r>
              <a:rPr lang="en-US" altLang="en-US" sz="4400" dirty="0">
                <a:latin typeface="+mj-lt"/>
              </a:rPr>
              <a:t> P</a:t>
            </a:r>
            <a:r>
              <a:rPr lang="en-US" altLang="en-US" sz="4400" baseline="-25000" dirty="0">
                <a:latin typeface="+mj-lt"/>
              </a:rPr>
              <a:t>4</a:t>
            </a:r>
            <a:r>
              <a:rPr lang="en-US" altLang="en-US" sz="4400" dirty="0">
                <a:latin typeface="+mj-lt"/>
              </a:rPr>
              <a:t> = 4! = 24 </a:t>
            </a:r>
            <a:r>
              <a:rPr lang="en-US" altLang="en-US" sz="4400" dirty="0" err="1">
                <a:latin typeface="+mj-lt"/>
              </a:rPr>
              <a:t>số</a:t>
            </a:r>
            <a:r>
              <a:rPr lang="en-US" altLang="en-US" sz="4400" dirty="0">
                <a:latin typeface="+mj-lt"/>
              </a:rPr>
              <a:t> </a:t>
            </a:r>
            <a:r>
              <a:rPr lang="en-US" altLang="en-US" sz="4400" dirty="0" err="1" smtClean="0">
                <a:latin typeface="+mj-lt"/>
              </a:rPr>
              <a:t>tự</a:t>
            </a:r>
            <a:r>
              <a:rPr lang="en-US" altLang="en-US" sz="4400" dirty="0" smtClean="0">
                <a:latin typeface="+mj-lt"/>
              </a:rPr>
              <a:t> </a:t>
            </a:r>
            <a:r>
              <a:rPr lang="en-US" altLang="en-US" sz="4400" dirty="0" err="1" smtClean="0">
                <a:latin typeface="+mj-lt"/>
              </a:rPr>
              <a:t>nhiên</a:t>
            </a:r>
            <a:r>
              <a:rPr lang="en-US" altLang="en-US" sz="4400" dirty="0" smtClean="0">
                <a:latin typeface="+mj-lt"/>
              </a:rPr>
              <a:t> </a:t>
            </a:r>
            <a:r>
              <a:rPr lang="en-US" altLang="en-US" sz="4400" dirty="0" err="1" smtClean="0">
                <a:latin typeface="+mj-lt"/>
              </a:rPr>
              <a:t>thỏa</a:t>
            </a:r>
            <a:r>
              <a:rPr lang="en-US" altLang="en-US" sz="4400" dirty="0" smtClean="0">
                <a:latin typeface="+mj-lt"/>
              </a:rPr>
              <a:t> </a:t>
            </a:r>
            <a:r>
              <a:rPr lang="en-US" altLang="en-US" sz="4400" dirty="0" err="1">
                <a:latin typeface="+mj-lt"/>
              </a:rPr>
              <a:t>mãn</a:t>
            </a:r>
            <a:r>
              <a:rPr lang="en-US" altLang="en-US" sz="4400" dirty="0">
                <a:latin typeface="+mj-lt"/>
              </a:rPr>
              <a:t> </a:t>
            </a:r>
            <a:r>
              <a:rPr lang="en-US" altLang="en-US" sz="4400" dirty="0" err="1">
                <a:latin typeface="+mj-lt"/>
              </a:rPr>
              <a:t>yêu</a:t>
            </a:r>
            <a:r>
              <a:rPr lang="en-US" altLang="en-US" sz="4400" dirty="0">
                <a:latin typeface="+mj-lt"/>
              </a:rPr>
              <a:t> </a:t>
            </a:r>
            <a:r>
              <a:rPr lang="en-US" altLang="en-US" sz="4400" dirty="0" err="1">
                <a:latin typeface="+mj-lt"/>
              </a:rPr>
              <a:t>cầu</a:t>
            </a:r>
            <a:r>
              <a:rPr lang="en-US" altLang="en-US" sz="4400" dirty="0">
                <a:latin typeface="+mj-lt"/>
              </a:rPr>
              <a:t> </a:t>
            </a:r>
            <a:r>
              <a:rPr lang="en-US" altLang="en-US" sz="4400" dirty="0" err="1">
                <a:latin typeface="+mj-lt"/>
              </a:rPr>
              <a:t>bài</a:t>
            </a:r>
            <a:r>
              <a:rPr lang="en-US" altLang="en-US" sz="4400" dirty="0">
                <a:latin typeface="+mj-lt"/>
              </a:rPr>
              <a:t> </a:t>
            </a:r>
            <a:r>
              <a:rPr lang="en-US" altLang="en-US" sz="4400" dirty="0" err="1" smtClean="0">
                <a:latin typeface="+mj-lt"/>
              </a:rPr>
              <a:t>toán</a:t>
            </a:r>
            <a:r>
              <a:rPr lang="en-US" altLang="en-US" sz="4400" dirty="0" smtClean="0">
                <a:latin typeface="+mj-lt"/>
              </a:rPr>
              <a:t>.</a:t>
            </a:r>
            <a:endParaRPr lang="en-US" altLang="en-US" sz="4400" dirty="0">
              <a:latin typeface="+mj-lt"/>
            </a:endParaRPr>
          </a:p>
        </p:txBody>
      </p:sp>
      <p:sp>
        <p:nvSpPr>
          <p:cNvPr id="25" name="Rectangle 24"/>
          <p:cNvSpPr/>
          <p:nvPr/>
        </p:nvSpPr>
        <p:spPr>
          <a:xfrm>
            <a:off x="12192000" y="4740907"/>
            <a:ext cx="10134600" cy="769441"/>
          </a:xfrm>
          <a:prstGeom prst="rect">
            <a:avLst/>
          </a:prstGeom>
        </p:spPr>
        <p:txBody>
          <a:bodyPr wrap="square">
            <a:spAutoFit/>
          </a:bodyPr>
          <a:lstStyle/>
          <a:p>
            <a:r>
              <a:rPr lang="en-GB" altLang="en-US" sz="4400" b="1" dirty="0" err="1">
                <a:latin typeface="+mj-lt"/>
              </a:rPr>
              <a:t>Lời</a:t>
            </a:r>
            <a:r>
              <a:rPr lang="en-GB" altLang="en-US" sz="4400" b="1" dirty="0">
                <a:latin typeface="+mj-lt"/>
              </a:rPr>
              <a:t> </a:t>
            </a:r>
            <a:r>
              <a:rPr lang="en-GB" altLang="en-US" sz="4400" b="1" dirty="0" err="1">
                <a:latin typeface="+mj-lt"/>
              </a:rPr>
              <a:t>giải</a:t>
            </a:r>
            <a:r>
              <a:rPr lang="en-GB" altLang="en-US" sz="4400" b="1" dirty="0">
                <a:latin typeface="+mj-lt"/>
              </a:rPr>
              <a:t>:</a:t>
            </a:r>
            <a:endParaRPr lang="en-US" altLang="en-US" sz="4400" b="1" dirty="0">
              <a:latin typeface="+mj-lt"/>
            </a:endParaRPr>
          </a:p>
        </p:txBody>
      </p:sp>
    </p:spTree>
    <p:extLst>
      <p:ext uri="{BB962C8B-B14F-4D97-AF65-F5344CB8AC3E}">
        <p14:creationId xmlns:p14="http://schemas.microsoft.com/office/powerpoint/2010/main" val="34555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2.5"/>
                                          </p:val>
                                        </p:tav>
                                        <p:tav tm="100000">
                                          <p:val>
                                            <p:strVal val="#ppt_w"/>
                                          </p:val>
                                        </p:tav>
                                      </p:tavLst>
                                    </p:anim>
                                    <p:anim calcmode="lin" valueType="num">
                                      <p:cBhvr>
                                        <p:cTn id="15" dur="500" fill="hold"/>
                                        <p:tgtEl>
                                          <p:spTgt spid="23"/>
                                        </p:tgtEl>
                                        <p:attrNameLst>
                                          <p:attrName>ppt_h</p:attrName>
                                        </p:attrNameLst>
                                      </p:cBhvr>
                                      <p:tavLst>
                                        <p:tav tm="0">
                                          <p:val>
                                            <p:strVal val="#ppt_h*0.01"/>
                                          </p:val>
                                        </p:tav>
                                        <p:tav tm="100000">
                                          <p:val>
                                            <p:strVal val="#ppt_h"/>
                                          </p:val>
                                        </p:tav>
                                      </p:tavLst>
                                    </p:anim>
                                    <p:anim calcmode="lin" valueType="num">
                                      <p:cBhvr>
                                        <p:cTn id="16" dur="500" fill="hold"/>
                                        <p:tgtEl>
                                          <p:spTgt spid="23"/>
                                        </p:tgtEl>
                                        <p:attrNameLst>
                                          <p:attrName>ppt_x</p:attrName>
                                        </p:attrNameLst>
                                      </p:cBhvr>
                                      <p:tavLst>
                                        <p:tav tm="0">
                                          <p:val>
                                            <p:strVal val="#ppt_x"/>
                                          </p:val>
                                        </p:tav>
                                        <p:tav tm="100000">
                                          <p:val>
                                            <p:strVal val="#ppt_x"/>
                                          </p:val>
                                        </p:tav>
                                      </p:tavLst>
                                    </p:anim>
                                    <p:anim calcmode="lin" valueType="num">
                                      <p:cBhvr>
                                        <p:cTn id="17" dur="500" fill="hold"/>
                                        <p:tgtEl>
                                          <p:spTgt spid="23"/>
                                        </p:tgtEl>
                                        <p:attrNameLst>
                                          <p:attrName>ppt_y</p:attrName>
                                        </p:attrNameLst>
                                      </p:cBhvr>
                                      <p:tavLst>
                                        <p:tav tm="0">
                                          <p:val>
                                            <p:strVal val="#ppt_h+1"/>
                                          </p:val>
                                        </p:tav>
                                        <p:tav tm="100000">
                                          <p:val>
                                            <p:strVal val="#ppt_y"/>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70" decel="100000"/>
                                        <p:tgtEl>
                                          <p:spTgt spid="24"/>
                                        </p:tgtEl>
                                      </p:cBhvr>
                                    </p:animEffect>
                                    <p:animScale>
                                      <p:cBhvr>
                                        <p:cTn id="24" dur="770" decel="100000"/>
                                        <p:tgtEl>
                                          <p:spTgt spid="24"/>
                                        </p:tgtEl>
                                      </p:cBhvr>
                                      <p:from x="10000" y="10000"/>
                                      <p:to x="200000" y="450000"/>
                                    </p:animScale>
                                    <p:animScale>
                                      <p:cBhvr>
                                        <p:cTn id="25" dur="1230" accel="100000" fill="hold">
                                          <p:stCondLst>
                                            <p:cond delay="770"/>
                                          </p:stCondLst>
                                        </p:cTn>
                                        <p:tgtEl>
                                          <p:spTgt spid="24"/>
                                        </p:tgtEl>
                                      </p:cBhvr>
                                      <p:from x="200000" y="450000"/>
                                      <p:to x="100000" y="100000"/>
                                    </p:animScale>
                                    <p:set>
                                      <p:cBhvr>
                                        <p:cTn id="26" dur="770" fill="hold"/>
                                        <p:tgtEl>
                                          <p:spTgt spid="24"/>
                                        </p:tgtEl>
                                        <p:attrNameLst>
                                          <p:attrName>ppt_x</p:attrName>
                                        </p:attrNameLst>
                                      </p:cBhvr>
                                      <p:to>
                                        <p:strVal val="(0.5)"/>
                                      </p:to>
                                    </p:set>
                                    <p:anim from="(0.5)" to="(#ppt_x)" calcmode="lin" valueType="num">
                                      <p:cBhvr>
                                        <p:cTn id="27" dur="1230" accel="100000" fill="hold">
                                          <p:stCondLst>
                                            <p:cond delay="770"/>
                                          </p:stCondLst>
                                        </p:cTn>
                                        <p:tgtEl>
                                          <p:spTgt spid="24"/>
                                        </p:tgtEl>
                                        <p:attrNameLst>
                                          <p:attrName>ppt_x</p:attrName>
                                        </p:attrNameLst>
                                      </p:cBhvr>
                                    </p:anim>
                                    <p:set>
                                      <p:cBhvr>
                                        <p:cTn id="28" dur="770" fill="hold"/>
                                        <p:tgtEl>
                                          <p:spTgt spid="24"/>
                                        </p:tgtEl>
                                        <p:attrNameLst>
                                          <p:attrName>ppt_y</p:attrName>
                                        </p:attrNameLst>
                                      </p:cBhvr>
                                      <p:to>
                                        <p:strVal val="(#ppt_y+0.4)"/>
                                      </p:to>
                                    </p:set>
                                    <p:anim from="(#ppt_y+0.4)" to="(#ppt_y)" calcmode="lin" valueType="num">
                                      <p:cBhvr>
                                        <p:cTn id="29" dur="1230" accel="100000" fill="hold">
                                          <p:stCondLst>
                                            <p:cond delay="770"/>
                                          </p:stCondLst>
                                        </p:cTn>
                                        <p:tgtEl>
                                          <p:spTgt spid="24"/>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2108200" y="3197225"/>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58" name="Text Box 57"/>
          <p:cNvSpPr txBox="1">
            <a:spLocks noChangeArrowheads="1"/>
          </p:cNvSpPr>
          <p:nvPr/>
        </p:nvSpPr>
        <p:spPr bwMode="auto">
          <a:xfrm>
            <a:off x="2108200" y="4110899"/>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2. </a:t>
            </a:r>
            <a:r>
              <a:rPr lang="en-US" altLang="en-US" sz="4400" b="1" i="1" u="sng" dirty="0" err="1">
                <a:solidFill>
                  <a:srgbClr val="0000FF"/>
                </a:solidFill>
              </a:rPr>
              <a:t>Số</a:t>
            </a:r>
            <a:r>
              <a:rPr lang="en-US" altLang="en-US" sz="4400" b="1" i="1" u="sng" dirty="0">
                <a:solidFill>
                  <a:srgbClr val="0000FF"/>
                </a:solidFill>
              </a:rPr>
              <a:t> </a:t>
            </a:r>
            <a:r>
              <a:rPr lang="en-US" altLang="en-US" sz="4400" b="1" i="1" u="sng" dirty="0" err="1">
                <a:solidFill>
                  <a:srgbClr val="0000FF"/>
                </a:solidFill>
              </a:rPr>
              <a:t>hoán</a:t>
            </a:r>
            <a:r>
              <a:rPr lang="en-US" altLang="en-US" sz="4400" b="1" i="1" u="sng" dirty="0">
                <a:solidFill>
                  <a:srgbClr val="0000FF"/>
                </a:solidFill>
              </a:rPr>
              <a:t> </a:t>
            </a:r>
            <a:r>
              <a:rPr lang="en-US" altLang="en-US" sz="4400" b="1" i="1" u="sng" dirty="0" err="1">
                <a:solidFill>
                  <a:srgbClr val="0000FF"/>
                </a:solidFill>
              </a:rPr>
              <a:t>vị</a:t>
            </a:r>
            <a:r>
              <a:rPr lang="en-US" altLang="en-US" sz="4400" b="1" i="1" u="sng" dirty="0">
                <a:solidFill>
                  <a:srgbClr val="0000FF"/>
                </a:solidFill>
              </a:rPr>
              <a:t> </a:t>
            </a:r>
          </a:p>
        </p:txBody>
      </p:sp>
      <p:sp>
        <p:nvSpPr>
          <p:cNvPr id="26" name="Text Box 57"/>
          <p:cNvSpPr txBox="1">
            <a:spLocks noChangeArrowheads="1"/>
          </p:cNvSpPr>
          <p:nvPr/>
        </p:nvSpPr>
        <p:spPr bwMode="auto">
          <a:xfrm>
            <a:off x="11900294" y="2784904"/>
            <a:ext cx="114935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b="1" i="1" u="sng" dirty="0" err="1">
                <a:solidFill>
                  <a:srgbClr val="0000FF"/>
                </a:solidFill>
              </a:rPr>
              <a:t>Ví</a:t>
            </a:r>
            <a:r>
              <a:rPr lang="en-US" altLang="en-US" sz="4400" b="1" i="1" u="sng" dirty="0">
                <a:solidFill>
                  <a:srgbClr val="0000FF"/>
                </a:solidFill>
              </a:rPr>
              <a:t> </a:t>
            </a:r>
            <a:r>
              <a:rPr lang="en-US" altLang="en-US" sz="4400" b="1" i="1" u="sng" dirty="0" err="1">
                <a:solidFill>
                  <a:srgbClr val="0000FF"/>
                </a:solidFill>
              </a:rPr>
              <a:t>dụ</a:t>
            </a:r>
            <a:r>
              <a:rPr lang="en-US" altLang="en-US" sz="4400" b="1" i="1" u="sng" dirty="0">
                <a:solidFill>
                  <a:srgbClr val="0000FF"/>
                </a:solidFill>
              </a:rPr>
              <a:t> 4:</a:t>
            </a:r>
            <a:r>
              <a:rPr lang="en-US" altLang="en-US" sz="4400" b="1" i="1" dirty="0">
                <a:solidFill>
                  <a:srgbClr val="0000FF"/>
                </a:solidFill>
              </a:rPr>
              <a:t> </a:t>
            </a:r>
            <a:r>
              <a:rPr lang="en-US" altLang="en-US" sz="4400" dirty="0" err="1" smtClean="0">
                <a:solidFill>
                  <a:srgbClr val="0000FF"/>
                </a:solidFill>
                <a:latin typeface="Times New Roman" panose="02020603050405020304" pitchFamily="18" charset="0"/>
              </a:rPr>
              <a:t>Một</a:t>
            </a:r>
            <a:r>
              <a:rPr lang="en-US" altLang="en-US" sz="4400" dirty="0" smtClean="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tổ</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gồm</a:t>
            </a:r>
            <a:r>
              <a:rPr lang="en-US" altLang="en-US" sz="4400" dirty="0">
                <a:solidFill>
                  <a:srgbClr val="0000FF"/>
                </a:solidFill>
                <a:latin typeface="Times New Roman" panose="02020603050405020304" pitchFamily="18" charset="0"/>
              </a:rPr>
              <a:t> 6 </a:t>
            </a:r>
            <a:r>
              <a:rPr lang="en-US" altLang="en-US" sz="4400" dirty="0" err="1">
                <a:solidFill>
                  <a:srgbClr val="0000FF"/>
                </a:solidFill>
                <a:latin typeface="Times New Roman" panose="02020603050405020304" pitchFamily="18" charset="0"/>
              </a:rPr>
              <a:t>bạn</a:t>
            </a:r>
            <a:r>
              <a:rPr lang="en-US" altLang="en-US" sz="4400" dirty="0">
                <a:solidFill>
                  <a:srgbClr val="0000FF"/>
                </a:solidFill>
                <a:latin typeface="Times New Roman" panose="02020603050405020304" pitchFamily="18" charset="0"/>
              </a:rPr>
              <a:t> </a:t>
            </a:r>
            <a:r>
              <a:rPr lang="en-US" altLang="en-US" sz="4400" b="1" dirty="0">
                <a:solidFill>
                  <a:srgbClr val="0000FF"/>
                </a:solidFill>
                <a:latin typeface="Times New Roman" panose="02020603050405020304" pitchFamily="18" charset="0"/>
              </a:rPr>
              <a:t>A, B, C, D, E, F</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Cần</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chọn</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ra</a:t>
            </a:r>
            <a:r>
              <a:rPr lang="en-US" altLang="en-US" sz="4400" dirty="0">
                <a:solidFill>
                  <a:srgbClr val="0000FF"/>
                </a:solidFill>
                <a:latin typeface="Times New Roman" panose="02020603050405020304" pitchFamily="18" charset="0"/>
              </a:rPr>
              <a:t> 3 </a:t>
            </a:r>
            <a:r>
              <a:rPr lang="en-US" altLang="en-US" sz="4400" dirty="0" err="1">
                <a:solidFill>
                  <a:srgbClr val="0000FF"/>
                </a:solidFill>
                <a:latin typeface="Times New Roman" panose="02020603050405020304" pitchFamily="18" charset="0"/>
              </a:rPr>
              <a:t>bạn</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để</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trực</a:t>
            </a:r>
            <a:r>
              <a:rPr lang="en-US" altLang="en-US" sz="4400" dirty="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nhật</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mỗi</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bạn</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phụ</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trách</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một</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trong</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ba</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công</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việc</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quét</a:t>
            </a:r>
            <a:r>
              <a:rPr lang="en-US" altLang="en-US" sz="4400" dirty="0" smtClean="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lớp</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lau</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bảng</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đổ</a:t>
            </a:r>
            <a:r>
              <a:rPr lang="en-US" altLang="en-US" sz="4400" dirty="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rác</a:t>
            </a:r>
            <a:r>
              <a:rPr lang="en-US" altLang="en-US" sz="4400" dirty="0" smtClean="0">
                <a:solidFill>
                  <a:srgbClr val="0000FF"/>
                </a:solidFill>
                <a:latin typeface="Times New Roman" panose="02020603050405020304" pitchFamily="18" charset="0"/>
              </a:rPr>
              <a:t>).</a:t>
            </a:r>
            <a:r>
              <a:rPr lang="en-US" altLang="en-US" sz="4400" dirty="0" smtClean="0">
                <a:solidFill>
                  <a:srgbClr val="0000FF"/>
                </a:solidFill>
                <a:latin typeface="Times New Roman" panose="02020603050405020304" pitchFamily="18" charset="0"/>
              </a:rPr>
              <a:t> </a:t>
            </a:r>
            <a:r>
              <a:rPr lang="en-US" altLang="en-US" sz="4400" dirty="0" err="1" smtClean="0">
                <a:solidFill>
                  <a:srgbClr val="0000FF"/>
                </a:solidFill>
                <a:latin typeface="Times New Roman" panose="02020603050405020304" pitchFamily="18" charset="0"/>
              </a:rPr>
              <a:t>Hỏi</a:t>
            </a:r>
            <a:r>
              <a:rPr lang="en-US" altLang="en-US" sz="4400" dirty="0" smtClean="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có</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bao</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nhiêu</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cách</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phân</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công</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trực</a:t>
            </a:r>
            <a:r>
              <a:rPr lang="en-US" altLang="en-US" sz="4400" dirty="0">
                <a:solidFill>
                  <a:srgbClr val="0000FF"/>
                </a:solidFill>
                <a:latin typeface="Times New Roman" panose="02020603050405020304" pitchFamily="18" charset="0"/>
              </a:rPr>
              <a:t> </a:t>
            </a:r>
            <a:r>
              <a:rPr lang="en-US" altLang="en-US" sz="4400" dirty="0" err="1">
                <a:solidFill>
                  <a:srgbClr val="0000FF"/>
                </a:solidFill>
                <a:latin typeface="Times New Roman" panose="02020603050405020304" pitchFamily="18" charset="0"/>
              </a:rPr>
              <a:t>nhật</a:t>
            </a:r>
            <a:r>
              <a:rPr lang="en-US" altLang="en-US" sz="4400" dirty="0">
                <a:solidFill>
                  <a:srgbClr val="0000FF"/>
                </a:solidFill>
                <a:latin typeface="Times New Roman" panose="02020603050405020304" pitchFamily="18" charset="0"/>
              </a:rPr>
              <a:t>? </a:t>
            </a:r>
            <a:endParaRPr lang="en-GB" sz="3600" dirty="0">
              <a:solidFill>
                <a:srgbClr val="0000FF"/>
              </a:solidFill>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21" name="Group 10"/>
          <p:cNvGraphicFramePr>
            <a:graphicFrameLocks/>
          </p:cNvGraphicFramePr>
          <p:nvPr>
            <p:extLst>
              <p:ext uri="{D42A27DB-BD31-4B8C-83A1-F6EECF244321}">
                <p14:modId xmlns:p14="http://schemas.microsoft.com/office/powerpoint/2010/main" val="3643472899"/>
              </p:ext>
            </p:extLst>
          </p:nvPr>
        </p:nvGraphicFramePr>
        <p:xfrm>
          <a:off x="13106400" y="6172200"/>
          <a:ext cx="8229600" cy="3143250"/>
        </p:xfrm>
        <a:graphic>
          <a:graphicData uri="http://schemas.openxmlformats.org/drawingml/2006/table">
            <a:tbl>
              <a:tblPr/>
              <a:tblGrid>
                <a:gridCol w="2743200">
                  <a:extLst>
                    <a:ext uri="{9D8B030D-6E8A-4147-A177-3AD203B41FA5}">
                      <a16:colId xmlns:a16="http://schemas.microsoft.com/office/drawing/2014/main" xmlns="" val="1204386393"/>
                    </a:ext>
                  </a:extLst>
                </a:gridCol>
                <a:gridCol w="2743200">
                  <a:extLst>
                    <a:ext uri="{9D8B030D-6E8A-4147-A177-3AD203B41FA5}">
                      <a16:colId xmlns:a16="http://schemas.microsoft.com/office/drawing/2014/main" xmlns="" val="3333630572"/>
                    </a:ext>
                  </a:extLst>
                </a:gridCol>
                <a:gridCol w="2743200">
                  <a:extLst>
                    <a:ext uri="{9D8B030D-6E8A-4147-A177-3AD203B41FA5}">
                      <a16:colId xmlns:a16="http://schemas.microsoft.com/office/drawing/2014/main" xmlns="" val="3892419381"/>
                    </a:ext>
                  </a:extLst>
                </a:gridCol>
              </a:tblGrid>
              <a:tr h="628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rPr>
                        <a:t>QUÉT RÁC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rPr>
                        <a:t>LAU BẢNG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rPr>
                        <a:t>ĐỔ RÁC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99288345"/>
                  </a:ext>
                </a:extLst>
              </a:tr>
              <a:tr h="628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30908299"/>
                  </a:ext>
                </a:extLst>
              </a:tr>
              <a:tr h="628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79730260"/>
                  </a:ext>
                </a:extLst>
              </a:tr>
              <a:tr h="628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98999022"/>
                  </a:ext>
                </a:extLst>
              </a:tr>
              <a:tr h="628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86869001"/>
                  </a:ext>
                </a:extLst>
              </a:tr>
            </a:tbl>
          </a:graphicData>
        </a:graphic>
      </p:graphicFrame>
      <p:sp>
        <p:nvSpPr>
          <p:cNvPr id="22" name="Text Box 36"/>
          <p:cNvSpPr txBox="1">
            <a:spLocks noChangeArrowheads="1"/>
          </p:cNvSpPr>
          <p:nvPr/>
        </p:nvSpPr>
        <p:spPr bwMode="auto">
          <a:xfrm>
            <a:off x="14249400" y="6672263"/>
            <a:ext cx="555625" cy="7016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chemeClr val="hlink"/>
                </a:solidFill>
                <a:latin typeface="VNI-Times" pitchFamily="2" charset="0"/>
              </a:rPr>
              <a:t>A</a:t>
            </a:r>
          </a:p>
        </p:txBody>
      </p:sp>
      <p:sp>
        <p:nvSpPr>
          <p:cNvPr id="27" name="Text Box 37"/>
          <p:cNvSpPr txBox="1">
            <a:spLocks noChangeArrowheads="1"/>
          </p:cNvSpPr>
          <p:nvPr/>
        </p:nvSpPr>
        <p:spPr bwMode="auto">
          <a:xfrm>
            <a:off x="16916400" y="6642100"/>
            <a:ext cx="538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CC00CC"/>
                </a:solidFill>
                <a:latin typeface="VNI-Times" pitchFamily="2" charset="0"/>
              </a:rPr>
              <a:t>B</a:t>
            </a:r>
          </a:p>
        </p:txBody>
      </p:sp>
      <p:sp>
        <p:nvSpPr>
          <p:cNvPr id="28" name="Text Box 39"/>
          <p:cNvSpPr txBox="1">
            <a:spLocks noChangeArrowheads="1"/>
          </p:cNvSpPr>
          <p:nvPr/>
        </p:nvSpPr>
        <p:spPr bwMode="auto">
          <a:xfrm>
            <a:off x="19507200" y="6672263"/>
            <a:ext cx="560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CC3300"/>
                </a:solidFill>
                <a:latin typeface="VNI-Times" pitchFamily="2" charset="0"/>
              </a:rPr>
              <a:t>C</a:t>
            </a:r>
          </a:p>
        </p:txBody>
      </p:sp>
      <p:sp>
        <p:nvSpPr>
          <p:cNvPr id="29" name="Text Box 40"/>
          <p:cNvSpPr txBox="1">
            <a:spLocks noChangeArrowheads="1"/>
          </p:cNvSpPr>
          <p:nvPr/>
        </p:nvSpPr>
        <p:spPr bwMode="auto">
          <a:xfrm>
            <a:off x="16916400" y="7391400"/>
            <a:ext cx="555625" cy="7016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chemeClr val="hlink"/>
                </a:solidFill>
                <a:latin typeface="VNI-Times" pitchFamily="2" charset="0"/>
              </a:rPr>
              <a:t>A</a:t>
            </a:r>
          </a:p>
        </p:txBody>
      </p:sp>
      <p:sp>
        <p:nvSpPr>
          <p:cNvPr id="30" name="Text Box 41"/>
          <p:cNvSpPr txBox="1">
            <a:spLocks noChangeArrowheads="1"/>
          </p:cNvSpPr>
          <p:nvPr/>
        </p:nvSpPr>
        <p:spPr bwMode="auto">
          <a:xfrm>
            <a:off x="14249400" y="7391400"/>
            <a:ext cx="560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CC3300"/>
                </a:solidFill>
                <a:latin typeface="VNI-Times" pitchFamily="2" charset="0"/>
              </a:rPr>
              <a:t>C</a:t>
            </a:r>
          </a:p>
        </p:txBody>
      </p:sp>
      <p:sp>
        <p:nvSpPr>
          <p:cNvPr id="31" name="Text Box 42"/>
          <p:cNvSpPr txBox="1">
            <a:spLocks noChangeArrowheads="1"/>
          </p:cNvSpPr>
          <p:nvPr/>
        </p:nvSpPr>
        <p:spPr bwMode="auto">
          <a:xfrm>
            <a:off x="19507200" y="7358063"/>
            <a:ext cx="538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CC00CC"/>
                </a:solidFill>
                <a:latin typeface="VNI-Times" pitchFamily="2" charset="0"/>
              </a:rPr>
              <a:t>B</a:t>
            </a:r>
          </a:p>
        </p:txBody>
      </p:sp>
      <p:sp>
        <p:nvSpPr>
          <p:cNvPr id="32" name="Text Box 43"/>
          <p:cNvSpPr txBox="1">
            <a:spLocks noChangeArrowheads="1"/>
          </p:cNvSpPr>
          <p:nvPr/>
        </p:nvSpPr>
        <p:spPr bwMode="auto">
          <a:xfrm>
            <a:off x="14249400" y="7967663"/>
            <a:ext cx="538163" cy="7016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rgbClr val="FF0000"/>
                </a:solidFill>
                <a:latin typeface="VNI-Times" pitchFamily="2" charset="0"/>
              </a:rPr>
              <a:t>B</a:t>
            </a:r>
          </a:p>
        </p:txBody>
      </p:sp>
      <p:sp>
        <p:nvSpPr>
          <p:cNvPr id="33" name="Text Box 44"/>
          <p:cNvSpPr txBox="1">
            <a:spLocks noChangeArrowheads="1"/>
          </p:cNvSpPr>
          <p:nvPr/>
        </p:nvSpPr>
        <p:spPr bwMode="auto">
          <a:xfrm>
            <a:off x="16916400" y="7967663"/>
            <a:ext cx="571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CC3300"/>
                </a:solidFill>
                <a:latin typeface="VNI-Times" pitchFamily="2" charset="0"/>
              </a:rPr>
              <a:t>D</a:t>
            </a:r>
          </a:p>
        </p:txBody>
      </p:sp>
      <p:sp>
        <p:nvSpPr>
          <p:cNvPr id="35" name="Text Box 45"/>
          <p:cNvSpPr txBox="1">
            <a:spLocks noChangeArrowheads="1"/>
          </p:cNvSpPr>
          <p:nvPr/>
        </p:nvSpPr>
        <p:spPr bwMode="auto">
          <a:xfrm>
            <a:off x="19507200" y="7967663"/>
            <a:ext cx="4905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solidFill>
                  <a:schemeClr val="hlink"/>
                </a:solidFill>
                <a:latin typeface="VNI-Times" pitchFamily="2" charset="0"/>
              </a:rPr>
              <a:t>F</a:t>
            </a:r>
          </a:p>
        </p:txBody>
      </p:sp>
      <p:sp>
        <p:nvSpPr>
          <p:cNvPr id="36" name="Text Box 46"/>
          <p:cNvSpPr txBox="1">
            <a:spLocks noChangeArrowheads="1"/>
          </p:cNvSpPr>
          <p:nvPr/>
        </p:nvSpPr>
        <p:spPr bwMode="auto">
          <a:xfrm>
            <a:off x="16824325" y="8512175"/>
            <a:ext cx="569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VNI-Times" pitchFamily="2" charset="0"/>
              </a:rPr>
              <a:t>...</a:t>
            </a:r>
          </a:p>
        </p:txBody>
      </p:sp>
      <p:sp>
        <p:nvSpPr>
          <p:cNvPr id="37" name="Text Box 47"/>
          <p:cNvSpPr txBox="1">
            <a:spLocks noChangeArrowheads="1"/>
          </p:cNvSpPr>
          <p:nvPr/>
        </p:nvSpPr>
        <p:spPr bwMode="auto">
          <a:xfrm>
            <a:off x="14020800" y="8601075"/>
            <a:ext cx="468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VNI-Times" pitchFamily="2" charset="0"/>
              </a:rPr>
              <a:t>…</a:t>
            </a:r>
          </a:p>
        </p:txBody>
      </p:sp>
      <p:sp>
        <p:nvSpPr>
          <p:cNvPr id="39" name="Text Box 48"/>
          <p:cNvSpPr txBox="1">
            <a:spLocks noChangeArrowheads="1"/>
          </p:cNvSpPr>
          <p:nvPr/>
        </p:nvSpPr>
        <p:spPr bwMode="auto">
          <a:xfrm>
            <a:off x="19278600" y="8601075"/>
            <a:ext cx="468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VNI-Times" pitchFamily="2" charset="0"/>
              </a:rPr>
              <a:t>…</a:t>
            </a:r>
          </a:p>
        </p:txBody>
      </p:sp>
      <p:sp>
        <p:nvSpPr>
          <p:cNvPr id="42" name="Oval Callout 41"/>
          <p:cNvSpPr/>
          <p:nvPr/>
        </p:nvSpPr>
        <p:spPr>
          <a:xfrm>
            <a:off x="1498600" y="5756138"/>
            <a:ext cx="9245023" cy="3235600"/>
          </a:xfrm>
          <a:prstGeom prst="wedgeEllipseCallout">
            <a:avLst>
              <a:gd name="adj1" fmla="val 78074"/>
              <a:gd name="adj2" fmla="val 448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AutoNum type="arabicPeriod"/>
            </a:pPr>
            <a:r>
              <a:rPr lang="en-GB" i="1" dirty="0" err="1">
                <a:solidFill>
                  <a:schemeClr val="tx1"/>
                </a:solidFill>
              </a:rPr>
              <a:t>Chọn</a:t>
            </a:r>
            <a:r>
              <a:rPr lang="en-GB" i="1" dirty="0">
                <a:solidFill>
                  <a:schemeClr val="tx1"/>
                </a:solidFill>
              </a:rPr>
              <a:t> 3 </a:t>
            </a:r>
            <a:r>
              <a:rPr lang="en-GB" i="1" dirty="0" err="1">
                <a:solidFill>
                  <a:schemeClr val="tx1"/>
                </a:solidFill>
              </a:rPr>
              <a:t>bạn</a:t>
            </a:r>
            <a:r>
              <a:rPr lang="en-GB" i="1" dirty="0">
                <a:solidFill>
                  <a:schemeClr val="tx1"/>
                </a:solidFill>
              </a:rPr>
              <a:t> </a:t>
            </a:r>
            <a:r>
              <a:rPr lang="en-GB" i="1" dirty="0" err="1">
                <a:solidFill>
                  <a:schemeClr val="tx1"/>
                </a:solidFill>
              </a:rPr>
              <a:t>trong</a:t>
            </a:r>
            <a:r>
              <a:rPr lang="en-GB" i="1" dirty="0">
                <a:solidFill>
                  <a:schemeClr val="tx1"/>
                </a:solidFill>
              </a:rPr>
              <a:t> 6 </a:t>
            </a:r>
            <a:r>
              <a:rPr lang="en-GB" i="1" dirty="0" err="1">
                <a:solidFill>
                  <a:schemeClr val="tx1"/>
                </a:solidFill>
              </a:rPr>
              <a:t>bạn</a:t>
            </a:r>
            <a:r>
              <a:rPr lang="en-GB" i="1" dirty="0">
                <a:solidFill>
                  <a:schemeClr val="tx1"/>
                </a:solidFill>
              </a:rPr>
              <a:t>.</a:t>
            </a:r>
          </a:p>
          <a:p>
            <a:pPr marL="742950" indent="-742950">
              <a:buAutoNum type="arabicPeriod"/>
            </a:pPr>
            <a:r>
              <a:rPr lang="en-GB" i="1" dirty="0" err="1">
                <a:solidFill>
                  <a:schemeClr val="tx1"/>
                </a:solidFill>
              </a:rPr>
              <a:t>Sắp</a:t>
            </a:r>
            <a:r>
              <a:rPr lang="en-GB" i="1" dirty="0">
                <a:solidFill>
                  <a:schemeClr val="tx1"/>
                </a:solidFill>
              </a:rPr>
              <a:t> </a:t>
            </a:r>
            <a:r>
              <a:rPr lang="en-GB" i="1" dirty="0" err="1">
                <a:solidFill>
                  <a:schemeClr val="tx1"/>
                </a:solidFill>
              </a:rPr>
              <a:t>thứ</a:t>
            </a:r>
            <a:r>
              <a:rPr lang="en-GB" i="1" dirty="0">
                <a:solidFill>
                  <a:schemeClr val="tx1"/>
                </a:solidFill>
              </a:rPr>
              <a:t> </a:t>
            </a:r>
            <a:r>
              <a:rPr lang="en-GB" i="1" dirty="0" err="1">
                <a:solidFill>
                  <a:schemeClr val="tx1"/>
                </a:solidFill>
              </a:rPr>
              <a:t>tự</a:t>
            </a:r>
            <a:r>
              <a:rPr lang="en-GB" i="1" dirty="0">
                <a:solidFill>
                  <a:schemeClr val="tx1"/>
                </a:solidFill>
              </a:rPr>
              <a:t> 3 </a:t>
            </a:r>
            <a:r>
              <a:rPr lang="en-GB" i="1" dirty="0" err="1">
                <a:solidFill>
                  <a:schemeClr val="tx1"/>
                </a:solidFill>
              </a:rPr>
              <a:t>bạn</a:t>
            </a:r>
            <a:r>
              <a:rPr lang="en-GB" i="1" dirty="0">
                <a:solidFill>
                  <a:schemeClr val="tx1"/>
                </a:solidFill>
              </a:rPr>
              <a:t> </a:t>
            </a:r>
            <a:r>
              <a:rPr lang="en-GB" i="1" dirty="0" err="1">
                <a:solidFill>
                  <a:schemeClr val="tx1"/>
                </a:solidFill>
              </a:rPr>
              <a:t>đó</a:t>
            </a:r>
            <a:r>
              <a:rPr lang="en-GB" i="1" dirty="0">
                <a:solidFill>
                  <a:schemeClr val="tx1"/>
                </a:solidFill>
              </a:rPr>
              <a:t>.</a:t>
            </a:r>
          </a:p>
        </p:txBody>
      </p:sp>
      <p:sp>
        <p:nvSpPr>
          <p:cNvPr id="43" name="Oval Callout 42"/>
          <p:cNvSpPr/>
          <p:nvPr/>
        </p:nvSpPr>
        <p:spPr>
          <a:xfrm>
            <a:off x="3505200" y="9645286"/>
            <a:ext cx="9245023" cy="3235600"/>
          </a:xfrm>
          <a:prstGeom prst="wedgeEllipseCallout">
            <a:avLst>
              <a:gd name="adj1" fmla="val -16301"/>
              <a:gd name="adj2" fmla="val -7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rPr>
              <a:t>CHỈNH HỢP CHẬP 3 CỦA 6 PHẦN TỬ</a:t>
            </a:r>
          </a:p>
        </p:txBody>
      </p:sp>
    </p:spTree>
    <p:extLst>
      <p:ext uri="{BB962C8B-B14F-4D97-AF65-F5344CB8AC3E}">
        <p14:creationId xmlns:p14="http://schemas.microsoft.com/office/powerpoint/2010/main" val="30697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iterate type="lt">
                                    <p:tmPct val="5000"/>
                                  </p:iterate>
                                  <p:childTnLst>
                                    <p:set>
                                      <p:cBhvr>
                                        <p:cTn id="33" dur="1" fill="hold">
                                          <p:stCondLst>
                                            <p:cond delay="0"/>
                                          </p:stCondLst>
                                        </p:cTn>
                                        <p:tgtEl>
                                          <p:spTgt spid="29"/>
                                        </p:tgtEl>
                                        <p:attrNameLst>
                                          <p:attrName>style.visibility</p:attrName>
                                        </p:attrNameLst>
                                      </p:cBhvr>
                                      <p:to>
                                        <p:strVal val="visible"/>
                                      </p:to>
                                    </p:set>
                                    <p:anim calcmode="lin" valueType="num">
                                      <p:cBhvr>
                                        <p:cTn id="34" dur="1000" fill="hold"/>
                                        <p:tgtEl>
                                          <p:spTgt spid="29"/>
                                        </p:tgtEl>
                                        <p:attrNameLst>
                                          <p:attrName>ppt_w</p:attrName>
                                        </p:attrNameLst>
                                      </p:cBhvr>
                                      <p:tavLst>
                                        <p:tav tm="0">
                                          <p:val>
                                            <p:fltVal val="0"/>
                                          </p:val>
                                        </p:tav>
                                        <p:tav tm="100000">
                                          <p:val>
                                            <p:strVal val="#ppt_w"/>
                                          </p:val>
                                        </p:tav>
                                      </p:tavLst>
                                    </p:anim>
                                    <p:anim calcmode="lin" valueType="num">
                                      <p:cBhvr>
                                        <p:cTn id="35" dur="1000" fill="hold"/>
                                        <p:tgtEl>
                                          <p:spTgt spid="29"/>
                                        </p:tgtEl>
                                        <p:attrNameLst>
                                          <p:attrName>ppt_h</p:attrName>
                                        </p:attrNameLst>
                                      </p:cBhvr>
                                      <p:tavLst>
                                        <p:tav tm="0">
                                          <p:val>
                                            <p:fltVal val="0"/>
                                          </p:val>
                                        </p:tav>
                                        <p:tav tm="100000">
                                          <p:val>
                                            <p:strVal val="#ppt_h"/>
                                          </p:val>
                                        </p:tav>
                                      </p:tavLst>
                                    </p:anim>
                                    <p:anim calcmode="lin" valueType="num">
                                      <p:cBhvr>
                                        <p:cTn id="36" dur="1000" fill="hold"/>
                                        <p:tgtEl>
                                          <p:spTgt spid="29"/>
                                        </p:tgtEl>
                                        <p:attrNameLst>
                                          <p:attrName>style.rotation</p:attrName>
                                        </p:attrNameLst>
                                      </p:cBhvr>
                                      <p:tavLst>
                                        <p:tav tm="0">
                                          <p:val>
                                            <p:fltVal val="90"/>
                                          </p:val>
                                        </p:tav>
                                        <p:tav tm="100000">
                                          <p:val>
                                            <p:fltVal val="0"/>
                                          </p:val>
                                        </p:tav>
                                      </p:tavLst>
                                    </p:anim>
                                    <p:animEffect transition="in" filter="fade">
                                      <p:cBhvr>
                                        <p:cTn id="37" dur="1000"/>
                                        <p:tgtEl>
                                          <p:spTgt spid="29"/>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par>
                                <p:cTn id="44" presetID="31" presetClass="entr" presetSubtype="0" fill="hold" grpId="0" nodeType="withEffect">
                                  <p:stCondLst>
                                    <p:cond delay="0"/>
                                  </p:stCondLst>
                                  <p:iterate type="lt">
                                    <p:tmPct val="5000"/>
                                  </p:iterate>
                                  <p:childTnLst>
                                    <p:set>
                                      <p:cBhvr>
                                        <p:cTn id="45" dur="1" fill="hold">
                                          <p:stCondLst>
                                            <p:cond delay="0"/>
                                          </p:stCondLst>
                                        </p:cTn>
                                        <p:tgtEl>
                                          <p:spTgt spid="31"/>
                                        </p:tgtEl>
                                        <p:attrNameLst>
                                          <p:attrName>style.visibility</p:attrName>
                                        </p:attrNameLst>
                                      </p:cBhvr>
                                      <p:to>
                                        <p:strVal val="visible"/>
                                      </p:to>
                                    </p:set>
                                    <p:anim calcmode="lin" valueType="num">
                                      <p:cBhvr>
                                        <p:cTn id="46" dur="1000" fill="hold"/>
                                        <p:tgtEl>
                                          <p:spTgt spid="31"/>
                                        </p:tgtEl>
                                        <p:attrNameLst>
                                          <p:attrName>ppt_w</p:attrName>
                                        </p:attrNameLst>
                                      </p:cBhvr>
                                      <p:tavLst>
                                        <p:tav tm="0">
                                          <p:val>
                                            <p:fltVal val="0"/>
                                          </p:val>
                                        </p:tav>
                                        <p:tav tm="100000">
                                          <p:val>
                                            <p:strVal val="#ppt_w"/>
                                          </p:val>
                                        </p:tav>
                                      </p:tavLst>
                                    </p:anim>
                                    <p:anim calcmode="lin" valueType="num">
                                      <p:cBhvr>
                                        <p:cTn id="47" dur="1000" fill="hold"/>
                                        <p:tgtEl>
                                          <p:spTgt spid="31"/>
                                        </p:tgtEl>
                                        <p:attrNameLst>
                                          <p:attrName>ppt_h</p:attrName>
                                        </p:attrNameLst>
                                      </p:cBhvr>
                                      <p:tavLst>
                                        <p:tav tm="0">
                                          <p:val>
                                            <p:fltVal val="0"/>
                                          </p:val>
                                        </p:tav>
                                        <p:tav tm="100000">
                                          <p:val>
                                            <p:strVal val="#ppt_h"/>
                                          </p:val>
                                        </p:tav>
                                      </p:tavLst>
                                    </p:anim>
                                    <p:anim calcmode="lin" valueType="num">
                                      <p:cBhvr>
                                        <p:cTn id="48" dur="1000" fill="hold"/>
                                        <p:tgtEl>
                                          <p:spTgt spid="31"/>
                                        </p:tgtEl>
                                        <p:attrNameLst>
                                          <p:attrName>style.rotation</p:attrName>
                                        </p:attrNameLst>
                                      </p:cBhvr>
                                      <p:tavLst>
                                        <p:tav tm="0">
                                          <p:val>
                                            <p:fltVal val="90"/>
                                          </p:val>
                                        </p:tav>
                                        <p:tav tm="100000">
                                          <p:val>
                                            <p:fltVal val="0"/>
                                          </p:val>
                                        </p:tav>
                                      </p:tavLst>
                                    </p:anim>
                                    <p:animEffect transition="in" filter="fade">
                                      <p:cBhvr>
                                        <p:cTn id="49" dur="1000"/>
                                        <p:tgtEl>
                                          <p:spTgt spid="31"/>
                                        </p:tgtEl>
                                      </p:cBhvr>
                                    </p:animEffect>
                                  </p:childTnLst>
                                </p:cTn>
                              </p:par>
                            </p:childTnLst>
                          </p:cTn>
                        </p:par>
                        <p:par>
                          <p:cTn id="50" fill="hold">
                            <p:stCondLst>
                              <p:cond delay="1000"/>
                            </p:stCondLst>
                            <p:childTnLst>
                              <p:par>
                                <p:cTn id="51" presetID="29"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ppt_x</p:attrName>
                                        </p:attrNameLst>
                                      </p:cBhvr>
                                      <p:tavLst>
                                        <p:tav tm="0">
                                          <p:val>
                                            <p:strVal val="#ppt_x-.2"/>
                                          </p:val>
                                        </p:tav>
                                        <p:tav tm="100000">
                                          <p:val>
                                            <p:strVal val="#ppt_x"/>
                                          </p:val>
                                        </p:tav>
                                      </p:tavLst>
                                    </p:anim>
                                    <p:anim calcmode="lin" valueType="num">
                                      <p:cBhvr>
                                        <p:cTn id="5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2"/>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1000" fill="hold"/>
                                        <p:tgtEl>
                                          <p:spTgt spid="33"/>
                                        </p:tgtEl>
                                        <p:attrNameLst>
                                          <p:attrName>ppt_x</p:attrName>
                                        </p:attrNameLst>
                                      </p:cBhvr>
                                      <p:tavLst>
                                        <p:tav tm="0">
                                          <p:val>
                                            <p:strVal val="#ppt_x-.2"/>
                                          </p:val>
                                        </p:tav>
                                        <p:tav tm="100000">
                                          <p:val>
                                            <p:strVal val="#ppt_x"/>
                                          </p:val>
                                        </p:tav>
                                      </p:tavLst>
                                    </p:anim>
                                    <p:anim calcmode="lin" valueType="num">
                                      <p:cBhvr>
                                        <p:cTn id="59"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3"/>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ppt_x</p:attrName>
                                        </p:attrNameLst>
                                      </p:cBhvr>
                                      <p:tavLst>
                                        <p:tav tm="0">
                                          <p:val>
                                            <p:strVal val="#ppt_x-.2"/>
                                          </p:val>
                                        </p:tav>
                                        <p:tav tm="100000">
                                          <p:val>
                                            <p:strVal val="#ppt_x"/>
                                          </p:val>
                                        </p:tav>
                                      </p:tavLst>
                                    </p:anim>
                                    <p:anim calcmode="lin" valueType="num">
                                      <p:cBhvr>
                                        <p:cTn id="6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5"/>
                                        </p:tgtEl>
                                      </p:cBhvr>
                                    </p:animEffect>
                                  </p:childTnLst>
                                </p:cTn>
                              </p:par>
                            </p:childTnLst>
                          </p:cTn>
                        </p:par>
                        <p:par>
                          <p:cTn id="66" fill="hold">
                            <p:stCondLst>
                              <p:cond delay="2000"/>
                            </p:stCondLst>
                            <p:childTnLst>
                              <p:par>
                                <p:cTn id="67" presetID="29" presetClass="entr" presetSubtype="0"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1000" fill="hold"/>
                                        <p:tgtEl>
                                          <p:spTgt spid="37"/>
                                        </p:tgtEl>
                                        <p:attrNameLst>
                                          <p:attrName>ppt_x</p:attrName>
                                        </p:attrNameLst>
                                      </p:cBhvr>
                                      <p:tavLst>
                                        <p:tav tm="0">
                                          <p:val>
                                            <p:strVal val="#ppt_x-.2"/>
                                          </p:val>
                                        </p:tav>
                                        <p:tav tm="100000">
                                          <p:val>
                                            <p:strVal val="#ppt_x"/>
                                          </p:val>
                                        </p:tav>
                                      </p:tavLst>
                                    </p:anim>
                                    <p:anim calcmode="lin" valueType="num">
                                      <p:cBhvr>
                                        <p:cTn id="7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7"/>
                                        </p:tgtEl>
                                      </p:cBhvr>
                                    </p:animEffect>
                                  </p:childTnLst>
                                </p:cTn>
                              </p:par>
                            </p:childTnLst>
                          </p:cTn>
                        </p:par>
                        <p:par>
                          <p:cTn id="72" fill="hold">
                            <p:stCondLst>
                              <p:cond delay="3000"/>
                            </p:stCondLst>
                            <p:childTnLst>
                              <p:par>
                                <p:cTn id="73" presetID="29" presetClass="entr" presetSubtype="0"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1000" fill="hold"/>
                                        <p:tgtEl>
                                          <p:spTgt spid="36"/>
                                        </p:tgtEl>
                                        <p:attrNameLst>
                                          <p:attrName>ppt_x</p:attrName>
                                        </p:attrNameLst>
                                      </p:cBhvr>
                                      <p:tavLst>
                                        <p:tav tm="0">
                                          <p:val>
                                            <p:strVal val="#ppt_x-.2"/>
                                          </p:val>
                                        </p:tav>
                                        <p:tav tm="100000">
                                          <p:val>
                                            <p:strVal val="#ppt_x"/>
                                          </p:val>
                                        </p:tav>
                                      </p:tavLst>
                                    </p:anim>
                                    <p:anim calcmode="lin" valueType="num">
                                      <p:cBhvr>
                                        <p:cTn id="7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77" dur="1000"/>
                                        <p:tgtEl>
                                          <p:spTgt spid="36"/>
                                        </p:tgtEl>
                                      </p:cBhvr>
                                    </p:animEffect>
                                  </p:childTnLst>
                                </p:cTn>
                              </p:par>
                            </p:childTnLst>
                          </p:cTn>
                        </p:par>
                        <p:par>
                          <p:cTn id="78" fill="hold">
                            <p:stCondLst>
                              <p:cond delay="4000"/>
                            </p:stCondLst>
                            <p:childTnLst>
                              <p:par>
                                <p:cTn id="79" presetID="29"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1000" fill="hold"/>
                                        <p:tgtEl>
                                          <p:spTgt spid="39"/>
                                        </p:tgtEl>
                                        <p:attrNameLst>
                                          <p:attrName>ppt_x</p:attrName>
                                        </p:attrNameLst>
                                      </p:cBhvr>
                                      <p:tavLst>
                                        <p:tav tm="0">
                                          <p:val>
                                            <p:strVal val="#ppt_x-.2"/>
                                          </p:val>
                                        </p:tav>
                                        <p:tav tm="100000">
                                          <p:val>
                                            <p:strVal val="#ppt_x"/>
                                          </p:val>
                                        </p:tav>
                                      </p:tavLst>
                                    </p:anim>
                                    <p:anim calcmode="lin" valueType="num">
                                      <p:cBhvr>
                                        <p:cTn id="82"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500" fill="hold"/>
                                        <p:tgtEl>
                                          <p:spTgt spid="42"/>
                                        </p:tgtEl>
                                        <p:attrNameLst>
                                          <p:attrName>ppt_x</p:attrName>
                                        </p:attrNameLst>
                                      </p:cBhvr>
                                      <p:tavLst>
                                        <p:tav tm="0">
                                          <p:val>
                                            <p:strVal val="#ppt_x"/>
                                          </p:val>
                                        </p:tav>
                                        <p:tav tm="100000">
                                          <p:val>
                                            <p:strVal val="#ppt_x"/>
                                          </p:val>
                                        </p:tav>
                                      </p:tavLst>
                                    </p:anim>
                                    <p:anim calcmode="lin" valueType="num">
                                      <p:cBhvr additive="base">
                                        <p:cTn id="8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500" fill="hold"/>
                                        <p:tgtEl>
                                          <p:spTgt spid="43"/>
                                        </p:tgtEl>
                                        <p:attrNameLst>
                                          <p:attrName>ppt_x</p:attrName>
                                        </p:attrNameLst>
                                      </p:cBhvr>
                                      <p:tavLst>
                                        <p:tav tm="0">
                                          <p:val>
                                            <p:strVal val="#ppt_x"/>
                                          </p:val>
                                        </p:tav>
                                        <p:tav tm="100000">
                                          <p:val>
                                            <p:strVal val="#ppt_x"/>
                                          </p:val>
                                        </p:tav>
                                      </p:tavLst>
                                    </p:anim>
                                    <p:anim calcmode="lin" valueType="num">
                                      <p:cBhvr additive="base">
                                        <p:cTn id="9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0"/>
      <p:bldP spid="27" grpId="0"/>
      <p:bldP spid="28" grpId="0"/>
      <p:bldP spid="29" grpId="0"/>
      <p:bldP spid="30" grpId="0"/>
      <p:bldP spid="31" grpId="0"/>
      <p:bldP spid="32" grpId="0"/>
      <p:bldP spid="33" grpId="0"/>
      <p:bldP spid="35" grpId="0"/>
      <p:bldP spid="36" grpId="0"/>
      <p:bldP spid="37" grpId="0"/>
      <p:bldP spid="39" grpId="0"/>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1676794" y="4300102"/>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22" name="Text Box 56"/>
          <p:cNvSpPr txBox="1">
            <a:spLocks noChangeArrowheads="1"/>
          </p:cNvSpPr>
          <p:nvPr/>
        </p:nvSpPr>
        <p:spPr bwMode="auto">
          <a:xfrm>
            <a:off x="1384300" y="3204724"/>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II. </a:t>
            </a:r>
            <a:r>
              <a:rPr lang="en-US" altLang="en-US" sz="4800" b="1" dirty="0" err="1">
                <a:solidFill>
                  <a:srgbClr val="0070C0"/>
                </a:solidFill>
              </a:rPr>
              <a:t>Chỉnh</a:t>
            </a:r>
            <a:r>
              <a:rPr lang="en-US" altLang="en-US" sz="4800" b="1" dirty="0">
                <a:solidFill>
                  <a:srgbClr val="0070C0"/>
                </a:solidFill>
              </a:rPr>
              <a:t> </a:t>
            </a:r>
            <a:r>
              <a:rPr lang="en-US" altLang="en-US" sz="4800" b="1" dirty="0" err="1">
                <a:solidFill>
                  <a:srgbClr val="0070C0"/>
                </a:solidFill>
              </a:rPr>
              <a:t>hợp</a:t>
            </a:r>
            <a:endParaRPr lang="en-US" altLang="en-US" sz="4800" b="1" dirty="0">
              <a:solidFill>
                <a:srgbClr val="0070C0"/>
              </a:solidFill>
            </a:endParaRPr>
          </a:p>
        </p:txBody>
      </p:sp>
      <p:sp>
        <p:nvSpPr>
          <p:cNvPr id="23" name="Text Box 61"/>
          <p:cNvSpPr txBox="1">
            <a:spLocks noChangeArrowheads="1"/>
          </p:cNvSpPr>
          <p:nvPr/>
        </p:nvSpPr>
        <p:spPr bwMode="auto">
          <a:xfrm>
            <a:off x="12310185" y="9591675"/>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i="1" u="sng" dirty="0" err="1">
                <a:solidFill>
                  <a:srgbClr val="660033"/>
                </a:solidFill>
              </a:rPr>
              <a:t>Nhận</a:t>
            </a:r>
            <a:r>
              <a:rPr lang="en-US" altLang="en-US" sz="4800" b="1" i="1" u="sng" dirty="0">
                <a:solidFill>
                  <a:srgbClr val="660033"/>
                </a:solidFill>
              </a:rPr>
              <a:t> </a:t>
            </a:r>
            <a:r>
              <a:rPr lang="en-US" altLang="en-US" sz="4800" b="1" i="1" u="sng" dirty="0" err="1">
                <a:solidFill>
                  <a:srgbClr val="660033"/>
                </a:solidFill>
              </a:rPr>
              <a:t>xét</a:t>
            </a:r>
            <a:r>
              <a:rPr lang="en-US" altLang="en-US" sz="4800" b="1" i="1" u="sng" dirty="0">
                <a:solidFill>
                  <a:srgbClr val="660033"/>
                </a:solidFill>
              </a:rPr>
              <a:t> : </a:t>
            </a:r>
          </a:p>
        </p:txBody>
      </p:sp>
      <p:grpSp>
        <p:nvGrpSpPr>
          <p:cNvPr id="24" name="Group 23"/>
          <p:cNvGrpSpPr/>
          <p:nvPr/>
        </p:nvGrpSpPr>
        <p:grpSpPr>
          <a:xfrm>
            <a:off x="1131607" y="5424890"/>
            <a:ext cx="11249026" cy="846527"/>
            <a:chOff x="2006600" y="4220539"/>
            <a:chExt cx="11249026" cy="846527"/>
          </a:xfrm>
        </p:grpSpPr>
        <p:sp>
          <p:nvSpPr>
            <p:cNvPr id="25" name="Text Box 58"/>
            <p:cNvSpPr txBox="1">
              <a:spLocks noChangeArrowheads="1"/>
            </p:cNvSpPr>
            <p:nvPr/>
          </p:nvSpPr>
          <p:spPr bwMode="auto">
            <a:xfrm>
              <a:off x="2006600" y="4220539"/>
              <a:ext cx="112490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4400" dirty="0">
                  <a:latin typeface="Times New Roman" panose="02020603050405020304" pitchFamily="18" charset="0"/>
                </a:rPr>
                <a:t>Cho </a:t>
              </a:r>
              <a:r>
                <a:rPr lang="en-US" altLang="en-US" sz="4400" dirty="0" err="1">
                  <a:latin typeface="Times New Roman" panose="02020603050405020304" pitchFamily="18" charset="0"/>
                </a:rPr>
                <a:t>tập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hợp</a:t>
              </a:r>
              <a:r>
                <a:rPr lang="en-US" altLang="en-US" sz="4400" dirty="0">
                  <a:latin typeface="Times New Roman" panose="02020603050405020304" pitchFamily="18" charset="0"/>
                </a:rPr>
                <a:t> A </a:t>
              </a:r>
              <a:r>
                <a:rPr lang="en-US" altLang="en-US" sz="4400" dirty="0" err="1">
                  <a:latin typeface="Times New Roman" panose="02020603050405020304" pitchFamily="18" charset="0"/>
                </a:rPr>
                <a:t>gồm</a:t>
              </a:r>
              <a:r>
                <a:rPr lang="en-US" altLang="en-US" sz="4400" dirty="0">
                  <a:latin typeface="Times New Roman" panose="02020603050405020304" pitchFamily="18" charset="0"/>
                </a:rPr>
                <a:t> </a:t>
              </a:r>
              <a:r>
                <a:rPr lang="en-US" altLang="en-US" sz="4400" i="1" dirty="0">
                  <a:latin typeface="Times New Roman" panose="02020603050405020304" pitchFamily="18" charset="0"/>
                </a:rPr>
                <a:t>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28" name="Rectangle 27"/>
                <p:cNvSpPr/>
                <p:nvPr/>
              </p:nvSpPr>
              <p:spPr>
                <a:xfrm>
                  <a:off x="8822041" y="4313013"/>
                  <a:ext cx="2117118"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𝑛</m:t>
                            </m:r>
                            <m:r>
                              <a:rPr lang="en-GB" i="0">
                                <a:latin typeface="Cambria Math" panose="02040503050406030204" pitchFamily="18" charset="0"/>
                              </a:rPr>
                              <m:t>≥</m:t>
                            </m:r>
                            <m:r>
                              <a:rPr lang="en-GB" i="0">
                                <a:latin typeface="Cambria Math" panose="02040503050406030204" pitchFamily="18" charset="0"/>
                              </a:rPr>
                              <m:t>1</m:t>
                            </m:r>
                          </m:e>
                        </m:d>
                      </m:oMath>
                    </m:oMathPara>
                  </a14:m>
                  <a:endParaRPr lang="en-GB" dirty="0"/>
                </a:p>
              </p:txBody>
            </p:sp>
          </mc:Choice>
          <mc:Fallback xmlns="">
            <p:sp>
              <p:nvSpPr>
                <p:cNvPr id="28" name="Rectangle 27"/>
                <p:cNvSpPr>
                  <a:spLocks noRot="1" noChangeAspect="1" noMove="1" noResize="1" noEditPoints="1" noAdjustHandles="1" noChangeArrowheads="1" noChangeShapeType="1" noTextEdit="1"/>
                </p:cNvSpPr>
                <p:nvPr/>
              </p:nvSpPr>
              <p:spPr>
                <a:xfrm>
                  <a:off x="8822041" y="4313013"/>
                  <a:ext cx="2117118" cy="754053"/>
                </a:xfrm>
                <a:prstGeom prst="rect">
                  <a:avLst/>
                </a:prstGeom>
                <a:blipFill rotWithShape="0">
                  <a:blip r:embed="rId4"/>
                  <a:stretch>
                    <a:fillRect/>
                  </a:stretch>
                </a:blipFill>
              </p:spPr>
              <p:txBody>
                <a:bodyPr/>
                <a:lstStyle/>
                <a:p>
                  <a:r>
                    <a:rPr lang="en-GB">
                      <a:noFill/>
                    </a:rPr>
                    <a:t> </a:t>
                  </a:r>
                </a:p>
              </p:txBody>
            </p:sp>
          </mc:Fallback>
        </mc:AlternateContent>
      </p:grpSp>
      <p:sp>
        <p:nvSpPr>
          <p:cNvPr id="29" name="Rectangle 28"/>
          <p:cNvSpPr/>
          <p:nvPr/>
        </p:nvSpPr>
        <p:spPr>
          <a:xfrm>
            <a:off x="1224953" y="6540059"/>
            <a:ext cx="9976447" cy="2800767"/>
          </a:xfrm>
          <a:prstGeom prst="rect">
            <a:avLst/>
          </a:prstGeom>
        </p:spPr>
        <p:txBody>
          <a:bodyPr wrap="square">
            <a:spAutoFit/>
          </a:bodyPr>
          <a:lstStyle/>
          <a:p>
            <a:pPr algn="just"/>
            <a:r>
              <a:rPr lang="en-US" altLang="en-US" sz="4400" dirty="0" err="1">
                <a:latin typeface="Times New Roman" panose="02020603050405020304" pitchFamily="18" charset="0"/>
              </a:rPr>
              <a:t>Mỗi</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kết</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quả</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của</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việc</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chọn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ra</a:t>
            </a:r>
            <a:r>
              <a:rPr lang="en-US" altLang="en-US" sz="4400" dirty="0">
                <a:latin typeface="Times New Roman" panose="02020603050405020304" pitchFamily="18" charset="0"/>
              </a:rPr>
              <a:t> k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khác</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nhau</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từ</a:t>
            </a:r>
            <a:r>
              <a:rPr lang="en-US" altLang="en-US" sz="4400" dirty="0">
                <a:latin typeface="Times New Roman" panose="02020603050405020304" pitchFamily="18" charset="0"/>
              </a:rPr>
              <a:t> n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của</a:t>
            </a:r>
            <a:r>
              <a:rPr lang="en-US" altLang="en-US" sz="4400" dirty="0">
                <a:latin typeface="Times New Roman" panose="02020603050405020304" pitchFamily="18" charset="0"/>
              </a:rPr>
              <a:t> A </a:t>
            </a:r>
            <a:r>
              <a:rPr lang="en-US" altLang="en-US" sz="4400" dirty="0" err="1">
                <a:latin typeface="Times New Roman" panose="02020603050405020304" pitchFamily="18" charset="0"/>
              </a:rPr>
              <a:t>và</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sắp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xếp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chúng</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theo</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một</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thứ</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tự</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nào</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đó</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được</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gọi</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là</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một</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chỉnh</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hợp</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chập</a:t>
            </a:r>
            <a:r>
              <a:rPr lang="en-US" altLang="en-US" sz="4400" dirty="0">
                <a:latin typeface="Times New Roman" panose="02020603050405020304" pitchFamily="18" charset="0"/>
              </a:rPr>
              <a:t> k </a:t>
            </a:r>
            <a:r>
              <a:rPr lang="en-US" altLang="en-US" sz="4400" dirty="0" err="1">
                <a:latin typeface="Times New Roman" panose="02020603050405020304" pitchFamily="18" charset="0"/>
              </a:rPr>
              <a:t>của</a:t>
            </a:r>
            <a:r>
              <a:rPr lang="en-US" altLang="en-US" sz="4400" dirty="0">
                <a:latin typeface="Times New Roman" panose="02020603050405020304" pitchFamily="18" charset="0"/>
              </a:rPr>
              <a:t>  n </a:t>
            </a:r>
            <a:r>
              <a:rPr lang="en-US" altLang="en-US" sz="4400" dirty="0" err="1">
                <a:latin typeface="Times New Roman" panose="02020603050405020304" pitchFamily="18" charset="0"/>
              </a:rPr>
              <a:t>phần</a:t>
            </a:r>
            <a:r>
              <a:rPr lang="en-US" altLang="en-US" sz="4400" dirty="0">
                <a:latin typeface="Times New Roman" panose="02020603050405020304" pitchFamily="18" charset="0"/>
              </a:rPr>
              <a:t> </a:t>
            </a:r>
            <a:r>
              <a:rPr lang="en-US" altLang="en-US" sz="4400" dirty="0" err="1">
                <a:latin typeface="Times New Roman" panose="02020603050405020304" pitchFamily="18" charset="0"/>
              </a:rPr>
              <a:t>tử</a:t>
            </a:r>
            <a:r>
              <a:rPr lang="en-US" altLang="en-US" sz="4400" dirty="0">
                <a:latin typeface="Times New Roman" panose="02020603050405020304" pitchFamily="18" charset="0"/>
              </a:rPr>
              <a:t>. </a:t>
            </a:r>
            <a:endParaRPr lang="en-US" altLang="en-US" sz="4000" dirty="0">
              <a:latin typeface="Times New Roman" panose="02020603050405020304" pitchFamily="18" charset="0"/>
            </a:endParaRPr>
          </a:p>
        </p:txBody>
      </p:sp>
      <p:sp>
        <p:nvSpPr>
          <p:cNvPr id="2" name="Rectangle 1"/>
          <p:cNvSpPr/>
          <p:nvPr/>
        </p:nvSpPr>
        <p:spPr>
          <a:xfrm>
            <a:off x="12192000" y="2752038"/>
            <a:ext cx="12192000" cy="1938992"/>
          </a:xfrm>
          <a:prstGeom prst="rect">
            <a:avLst/>
          </a:prstGeom>
        </p:spPr>
        <p:txBody>
          <a:bodyPr>
            <a:spAutoFit/>
          </a:bodyPr>
          <a:lstStyle/>
          <a:p>
            <a:pPr>
              <a:spcBef>
                <a:spcPct val="50000"/>
              </a:spcBef>
            </a:pPr>
            <a:r>
              <a:rPr lang="en-US" altLang="en-US" sz="4000" b="1" i="1" u="sng" dirty="0">
                <a:solidFill>
                  <a:srgbClr val="0000FF"/>
                </a:solidFill>
              </a:rPr>
              <a:t>HĐ 3/ SGK 49:</a:t>
            </a:r>
            <a:r>
              <a:rPr lang="en-US" altLang="en-US" sz="4000" b="1" i="1" dirty="0">
                <a:solidFill>
                  <a:srgbClr val="0000FF"/>
                </a:solidFill>
              </a:rPr>
              <a:t>  </a:t>
            </a:r>
            <a:r>
              <a:rPr lang="en-US" altLang="en-US" sz="4000" b="1" i="1" dirty="0" err="1">
                <a:solidFill>
                  <a:srgbClr val="0000FF"/>
                </a:solidFill>
              </a:rPr>
              <a:t>Trên</a:t>
            </a:r>
            <a:r>
              <a:rPr lang="en-US" altLang="en-US" sz="4000" b="1" i="1" dirty="0">
                <a:solidFill>
                  <a:srgbClr val="0000FF"/>
                </a:solidFill>
              </a:rPr>
              <a:t> </a:t>
            </a:r>
            <a:r>
              <a:rPr lang="en-US" altLang="en-US" sz="4000" b="1" i="1" dirty="0" err="1">
                <a:solidFill>
                  <a:srgbClr val="0000FF"/>
                </a:solidFill>
              </a:rPr>
              <a:t>mặt</a:t>
            </a:r>
            <a:r>
              <a:rPr lang="en-US" altLang="en-US" sz="4000" b="1" i="1" dirty="0">
                <a:solidFill>
                  <a:srgbClr val="0000FF"/>
                </a:solidFill>
              </a:rPr>
              <a:t> </a:t>
            </a:r>
            <a:r>
              <a:rPr lang="en-US" altLang="en-US" sz="4000" b="1" i="1" dirty="0" err="1">
                <a:solidFill>
                  <a:srgbClr val="0000FF"/>
                </a:solidFill>
              </a:rPr>
              <a:t>phẳng</a:t>
            </a:r>
            <a:r>
              <a:rPr lang="en-US" altLang="en-US" sz="4000" b="1" i="1" dirty="0">
                <a:solidFill>
                  <a:srgbClr val="0000FF"/>
                </a:solidFill>
              </a:rPr>
              <a:t>, </a:t>
            </a:r>
            <a:r>
              <a:rPr lang="en-US" altLang="en-US" sz="4000" b="1" i="1" dirty="0" err="1">
                <a:solidFill>
                  <a:srgbClr val="0000FF"/>
                </a:solidFill>
              </a:rPr>
              <a:t>cho</a:t>
            </a:r>
            <a:r>
              <a:rPr lang="en-US" altLang="en-US" sz="4000" b="1" i="1" dirty="0">
                <a:solidFill>
                  <a:srgbClr val="0000FF"/>
                </a:solidFill>
              </a:rPr>
              <a:t> 4 </a:t>
            </a:r>
            <a:r>
              <a:rPr lang="en-US" altLang="en-US" sz="4000" b="1" i="1" dirty="0" err="1">
                <a:solidFill>
                  <a:srgbClr val="0000FF"/>
                </a:solidFill>
              </a:rPr>
              <a:t>điểm</a:t>
            </a:r>
            <a:r>
              <a:rPr lang="en-US" altLang="en-US" sz="4000" b="1" i="1" dirty="0">
                <a:solidFill>
                  <a:srgbClr val="0000FF"/>
                </a:solidFill>
              </a:rPr>
              <a:t> </a:t>
            </a:r>
            <a:r>
              <a:rPr lang="en-US" altLang="en-US" sz="4000" b="1" i="1" dirty="0" err="1">
                <a:solidFill>
                  <a:srgbClr val="0000FF"/>
                </a:solidFill>
              </a:rPr>
              <a:t>phân</a:t>
            </a:r>
            <a:r>
              <a:rPr lang="en-US" altLang="en-US" sz="4000" b="1" i="1" dirty="0">
                <a:solidFill>
                  <a:srgbClr val="0000FF"/>
                </a:solidFill>
              </a:rPr>
              <a:t> </a:t>
            </a:r>
            <a:r>
              <a:rPr lang="en-US" altLang="en-US" sz="4000" b="1" i="1" dirty="0" err="1">
                <a:solidFill>
                  <a:srgbClr val="0000FF"/>
                </a:solidFill>
              </a:rPr>
              <a:t>biệt</a:t>
            </a:r>
            <a:r>
              <a:rPr lang="en-US" altLang="en-US" sz="4000" b="1" i="1" dirty="0">
                <a:solidFill>
                  <a:srgbClr val="0000FF"/>
                </a:solidFill>
              </a:rPr>
              <a:t> </a:t>
            </a:r>
            <a:r>
              <a:rPr lang="en-US" altLang="en-US" sz="4000" i="1" dirty="0">
                <a:solidFill>
                  <a:srgbClr val="0000FF"/>
                </a:solidFill>
              </a:rPr>
              <a:t>A, B, C, D</a:t>
            </a:r>
            <a:r>
              <a:rPr lang="en-US" altLang="en-US" sz="4000" b="1" i="1" dirty="0">
                <a:solidFill>
                  <a:srgbClr val="0000FF"/>
                </a:solidFill>
              </a:rPr>
              <a:t>. </a:t>
            </a:r>
            <a:r>
              <a:rPr lang="en-US" altLang="en-US" sz="4000" b="1" i="1" dirty="0" err="1">
                <a:solidFill>
                  <a:srgbClr val="0000FF"/>
                </a:solidFill>
              </a:rPr>
              <a:t>Liệt</a:t>
            </a:r>
            <a:r>
              <a:rPr lang="en-US" altLang="en-US" sz="4000" b="1" i="1" dirty="0">
                <a:solidFill>
                  <a:srgbClr val="0000FF"/>
                </a:solidFill>
              </a:rPr>
              <a:t> </a:t>
            </a:r>
            <a:r>
              <a:rPr lang="en-US" altLang="en-US" sz="4000" b="1" i="1" dirty="0" err="1">
                <a:solidFill>
                  <a:srgbClr val="0000FF"/>
                </a:solidFill>
              </a:rPr>
              <a:t>kê</a:t>
            </a:r>
            <a:r>
              <a:rPr lang="en-US" altLang="en-US" sz="4000" b="1" i="1" dirty="0">
                <a:solidFill>
                  <a:srgbClr val="0000FF"/>
                </a:solidFill>
              </a:rPr>
              <a:t> </a:t>
            </a:r>
            <a:r>
              <a:rPr lang="en-US" altLang="en-US" sz="4000" b="1" i="1" dirty="0" err="1">
                <a:solidFill>
                  <a:srgbClr val="0000FF"/>
                </a:solidFill>
              </a:rPr>
              <a:t>tất</a:t>
            </a:r>
            <a:r>
              <a:rPr lang="en-US" altLang="en-US" sz="4000" b="1" i="1" dirty="0">
                <a:solidFill>
                  <a:srgbClr val="0000FF"/>
                </a:solidFill>
              </a:rPr>
              <a:t> </a:t>
            </a:r>
            <a:r>
              <a:rPr lang="en-US" altLang="en-US" sz="4000" b="1" i="1" dirty="0" err="1">
                <a:solidFill>
                  <a:srgbClr val="0000FF"/>
                </a:solidFill>
              </a:rPr>
              <a:t>cả</a:t>
            </a:r>
            <a:r>
              <a:rPr lang="en-US" altLang="en-US" sz="4000" b="1" i="1" dirty="0">
                <a:solidFill>
                  <a:srgbClr val="0000FF"/>
                </a:solidFill>
              </a:rPr>
              <a:t> </a:t>
            </a:r>
            <a:r>
              <a:rPr lang="en-US" altLang="en-US" sz="4000" b="1" i="1" dirty="0" err="1">
                <a:solidFill>
                  <a:srgbClr val="0000FF"/>
                </a:solidFill>
              </a:rPr>
              <a:t>các</a:t>
            </a:r>
            <a:r>
              <a:rPr lang="en-US" altLang="en-US" sz="4000" b="1" i="1" dirty="0">
                <a:solidFill>
                  <a:srgbClr val="0000FF"/>
                </a:solidFill>
              </a:rPr>
              <a:t> </a:t>
            </a:r>
            <a:r>
              <a:rPr lang="en-US" altLang="en-US" sz="4000" b="1" i="1" dirty="0" err="1">
                <a:solidFill>
                  <a:srgbClr val="0000FF"/>
                </a:solidFill>
              </a:rPr>
              <a:t>vectơ</a:t>
            </a:r>
            <a:r>
              <a:rPr lang="en-US" altLang="en-US" sz="4000" b="1" i="1" dirty="0">
                <a:solidFill>
                  <a:srgbClr val="0000FF"/>
                </a:solidFill>
              </a:rPr>
              <a:t> </a:t>
            </a:r>
            <a:r>
              <a:rPr lang="en-US" altLang="en-US" sz="4000" b="1" i="1" dirty="0" err="1">
                <a:solidFill>
                  <a:srgbClr val="0000FF"/>
                </a:solidFill>
              </a:rPr>
              <a:t>khác</a:t>
            </a:r>
            <a:r>
              <a:rPr lang="en-US" altLang="en-US" sz="4000" b="1" i="1" dirty="0">
                <a:solidFill>
                  <a:srgbClr val="0000FF"/>
                </a:solidFill>
              </a:rPr>
              <a:t> </a:t>
            </a:r>
            <a:r>
              <a:rPr lang="en-US" altLang="en-US" sz="4000" b="1" i="1" dirty="0" err="1" smtClean="0">
                <a:solidFill>
                  <a:srgbClr val="0000FF"/>
                </a:solidFill>
              </a:rPr>
              <a:t>vectơ-không</a:t>
            </a:r>
            <a:r>
              <a:rPr lang="en-US" altLang="en-US" sz="4000" b="1" i="1" dirty="0" smtClean="0">
                <a:solidFill>
                  <a:srgbClr val="0000FF"/>
                </a:solidFill>
              </a:rPr>
              <a:t> </a:t>
            </a:r>
            <a:r>
              <a:rPr lang="en-US" altLang="en-US" sz="4000" b="1" i="1" dirty="0" err="1">
                <a:solidFill>
                  <a:srgbClr val="0000FF"/>
                </a:solidFill>
              </a:rPr>
              <a:t>mà</a:t>
            </a:r>
            <a:r>
              <a:rPr lang="en-US" altLang="en-US" sz="4000" b="1" i="1" dirty="0">
                <a:solidFill>
                  <a:srgbClr val="0000FF"/>
                </a:solidFill>
              </a:rPr>
              <a:t> </a:t>
            </a:r>
            <a:r>
              <a:rPr lang="en-US" altLang="en-US" sz="4000" b="1" i="1" dirty="0" err="1">
                <a:solidFill>
                  <a:srgbClr val="0000FF"/>
                </a:solidFill>
              </a:rPr>
              <a:t>điểm</a:t>
            </a:r>
            <a:r>
              <a:rPr lang="en-US" altLang="en-US" sz="4000" b="1" i="1" dirty="0">
                <a:solidFill>
                  <a:srgbClr val="0000FF"/>
                </a:solidFill>
              </a:rPr>
              <a:t> </a:t>
            </a:r>
            <a:r>
              <a:rPr lang="en-US" altLang="en-US" sz="4000" b="1" i="1" dirty="0" err="1">
                <a:solidFill>
                  <a:srgbClr val="0000FF"/>
                </a:solidFill>
              </a:rPr>
              <a:t>đầu</a:t>
            </a:r>
            <a:r>
              <a:rPr lang="en-US" altLang="en-US" sz="4000" b="1" i="1" dirty="0">
                <a:solidFill>
                  <a:srgbClr val="0000FF"/>
                </a:solidFill>
              </a:rPr>
              <a:t> </a:t>
            </a:r>
            <a:r>
              <a:rPr lang="en-US" altLang="en-US" sz="4000" b="1" i="1" dirty="0" err="1">
                <a:solidFill>
                  <a:srgbClr val="0000FF"/>
                </a:solidFill>
              </a:rPr>
              <a:t>và</a:t>
            </a:r>
            <a:r>
              <a:rPr lang="en-US" altLang="en-US" sz="4000" b="1" i="1" dirty="0">
                <a:solidFill>
                  <a:srgbClr val="0000FF"/>
                </a:solidFill>
              </a:rPr>
              <a:t> </a:t>
            </a:r>
            <a:r>
              <a:rPr lang="en-US" altLang="en-US" sz="4000" b="1" i="1" dirty="0" err="1">
                <a:solidFill>
                  <a:srgbClr val="0000FF"/>
                </a:solidFill>
              </a:rPr>
              <a:t>điểm</a:t>
            </a:r>
            <a:r>
              <a:rPr lang="en-US" altLang="en-US" sz="4000" b="1" i="1" dirty="0">
                <a:solidFill>
                  <a:srgbClr val="0000FF"/>
                </a:solidFill>
              </a:rPr>
              <a:t> </a:t>
            </a:r>
            <a:r>
              <a:rPr lang="en-US" altLang="en-US" sz="4000" b="1" i="1" dirty="0" err="1">
                <a:solidFill>
                  <a:srgbClr val="0000FF"/>
                </a:solidFill>
              </a:rPr>
              <a:t>cuối</a:t>
            </a:r>
            <a:r>
              <a:rPr lang="en-US" altLang="en-US" sz="4000" b="1" i="1" dirty="0">
                <a:solidFill>
                  <a:srgbClr val="0000FF"/>
                </a:solidFill>
              </a:rPr>
              <a:t> </a:t>
            </a:r>
            <a:r>
              <a:rPr lang="en-US" altLang="en-US" sz="4000" b="1" i="1" dirty="0" err="1">
                <a:solidFill>
                  <a:srgbClr val="0000FF"/>
                </a:solidFill>
              </a:rPr>
              <a:t>thuộc</a:t>
            </a:r>
            <a:r>
              <a:rPr lang="en-US" altLang="en-US" sz="4000" b="1" i="1" dirty="0">
                <a:solidFill>
                  <a:srgbClr val="0000FF"/>
                </a:solidFill>
              </a:rPr>
              <a:t> </a:t>
            </a:r>
            <a:r>
              <a:rPr lang="en-US" altLang="en-US" sz="4000" b="1" i="1" dirty="0" err="1">
                <a:solidFill>
                  <a:srgbClr val="0000FF"/>
                </a:solidFill>
              </a:rPr>
              <a:t>tập</a:t>
            </a:r>
            <a:r>
              <a:rPr lang="en-US" altLang="en-US" sz="4000" b="1" i="1" dirty="0">
                <a:solidFill>
                  <a:srgbClr val="0000FF"/>
                </a:solidFill>
              </a:rPr>
              <a:t> </a:t>
            </a:r>
            <a:r>
              <a:rPr lang="en-US" altLang="en-US" sz="4000" b="1" i="1" dirty="0" err="1">
                <a:solidFill>
                  <a:srgbClr val="0000FF"/>
                </a:solidFill>
              </a:rPr>
              <a:t>điểm</a:t>
            </a:r>
            <a:r>
              <a:rPr lang="en-US" altLang="en-US" sz="4000" b="1" i="1" dirty="0">
                <a:solidFill>
                  <a:srgbClr val="0000FF"/>
                </a:solidFill>
              </a:rPr>
              <a:t> </a:t>
            </a:r>
            <a:r>
              <a:rPr lang="en-US" altLang="en-US" sz="4000" b="1" i="1" dirty="0" err="1">
                <a:solidFill>
                  <a:srgbClr val="0000FF"/>
                </a:solidFill>
              </a:rPr>
              <a:t>đã</a:t>
            </a:r>
            <a:r>
              <a:rPr lang="en-US" altLang="en-US" sz="4000" b="1" i="1" dirty="0">
                <a:solidFill>
                  <a:srgbClr val="0000FF"/>
                </a:solidFill>
              </a:rPr>
              <a:t> </a:t>
            </a:r>
            <a:r>
              <a:rPr lang="en-US" altLang="en-US" sz="4000" b="1" i="1" dirty="0" err="1">
                <a:solidFill>
                  <a:srgbClr val="0000FF"/>
                </a:solidFill>
              </a:rPr>
              <a:t>cho</a:t>
            </a:r>
            <a:r>
              <a:rPr lang="en-US" altLang="en-US" sz="4000" b="1" i="1" dirty="0">
                <a:solidFill>
                  <a:srgbClr val="0000FF"/>
                </a:solidFill>
              </a:rPr>
              <a:t>.</a:t>
            </a:r>
          </a:p>
        </p:txBody>
      </p:sp>
      <p:sp>
        <p:nvSpPr>
          <p:cNvPr id="17" name="Rectangle 16"/>
          <p:cNvSpPr/>
          <p:nvPr/>
        </p:nvSpPr>
        <p:spPr>
          <a:xfrm>
            <a:off x="12380633" y="5078713"/>
            <a:ext cx="10134600" cy="769441"/>
          </a:xfrm>
          <a:prstGeom prst="rect">
            <a:avLst/>
          </a:prstGeom>
        </p:spPr>
        <p:txBody>
          <a:bodyPr wrap="square">
            <a:spAutoFit/>
          </a:bodyPr>
          <a:lstStyle/>
          <a:p>
            <a:r>
              <a:rPr lang="en-GB" altLang="en-US" sz="4400" b="1" dirty="0" err="1">
                <a:latin typeface="+mj-lt"/>
              </a:rPr>
              <a:t>Lời</a:t>
            </a:r>
            <a:r>
              <a:rPr lang="en-GB" altLang="en-US" sz="4400" b="1" dirty="0">
                <a:latin typeface="+mj-lt"/>
              </a:rPr>
              <a:t> </a:t>
            </a:r>
            <a:r>
              <a:rPr lang="en-GB" altLang="en-US" sz="4400" b="1" dirty="0" err="1">
                <a:latin typeface="+mj-lt"/>
              </a:rPr>
              <a:t>giải</a:t>
            </a:r>
            <a:r>
              <a:rPr lang="en-GB" altLang="en-US" sz="4400" b="1" dirty="0">
                <a:latin typeface="+mj-lt"/>
              </a:rPr>
              <a:t>:</a:t>
            </a:r>
            <a:endParaRPr lang="en-US" altLang="en-US" sz="4400" b="1" dirty="0">
              <a:latin typeface="+mj-lt"/>
            </a:endParaRPr>
          </a:p>
        </p:txBody>
      </p:sp>
      <p:sp>
        <p:nvSpPr>
          <p:cNvPr id="3" name="Rectangle 2"/>
          <p:cNvSpPr/>
          <p:nvPr/>
        </p:nvSpPr>
        <p:spPr>
          <a:xfrm>
            <a:off x="12235853" y="5990150"/>
            <a:ext cx="12192000" cy="1446550"/>
          </a:xfrm>
          <a:prstGeom prst="rect">
            <a:avLst/>
          </a:prstGeom>
        </p:spPr>
        <p:txBody>
          <a:bodyPr>
            <a:spAutoFit/>
          </a:bodyPr>
          <a:lstStyle/>
          <a:p>
            <a:pPr>
              <a:spcBef>
                <a:spcPct val="50000"/>
              </a:spcBef>
            </a:pPr>
            <a:r>
              <a:rPr lang="en-US" altLang="en-US" sz="4400" dirty="0" err="1"/>
              <a:t>Các</a:t>
            </a:r>
            <a:r>
              <a:rPr lang="en-US" altLang="en-US" sz="4400" dirty="0"/>
              <a:t> </a:t>
            </a:r>
            <a:r>
              <a:rPr lang="en-US" altLang="en-US" sz="4400" dirty="0" err="1" smtClean="0"/>
              <a:t>vectơ</a:t>
            </a:r>
            <a:r>
              <a:rPr lang="en-US" altLang="en-US" sz="4400" dirty="0" smtClean="0"/>
              <a:t> </a:t>
            </a:r>
            <a:r>
              <a:rPr lang="en-US" altLang="en-US" sz="4400" dirty="0" err="1"/>
              <a:t>khác</a:t>
            </a:r>
            <a:r>
              <a:rPr lang="en-US" altLang="en-US" sz="4400" dirty="0"/>
              <a:t> </a:t>
            </a:r>
            <a:r>
              <a:rPr lang="en-US" altLang="en-US" sz="4400" dirty="0" err="1" smtClean="0"/>
              <a:t>vectơ-không</a:t>
            </a:r>
            <a:r>
              <a:rPr lang="en-US" altLang="en-US" sz="4400" dirty="0" smtClean="0"/>
              <a:t> </a:t>
            </a:r>
            <a:r>
              <a:rPr lang="en-US" altLang="en-US" sz="4400" dirty="0" err="1"/>
              <a:t>mà</a:t>
            </a:r>
            <a:r>
              <a:rPr lang="en-US" altLang="en-US" sz="4400" dirty="0"/>
              <a:t> </a:t>
            </a:r>
            <a:r>
              <a:rPr lang="en-US" altLang="en-US" sz="4400" dirty="0" err="1"/>
              <a:t>điểm</a:t>
            </a:r>
            <a:r>
              <a:rPr lang="en-US" altLang="en-US" sz="4400" dirty="0"/>
              <a:t> </a:t>
            </a:r>
            <a:r>
              <a:rPr lang="en-US" altLang="en-US" sz="4400" dirty="0" err="1"/>
              <a:t>đầu</a:t>
            </a:r>
            <a:r>
              <a:rPr lang="en-US" altLang="en-US" sz="4400" dirty="0"/>
              <a:t> </a:t>
            </a:r>
            <a:r>
              <a:rPr lang="en-US" altLang="en-US" sz="4400" dirty="0" err="1"/>
              <a:t>và</a:t>
            </a:r>
            <a:r>
              <a:rPr lang="en-US" altLang="en-US" sz="4400" dirty="0"/>
              <a:t> </a:t>
            </a:r>
            <a:r>
              <a:rPr lang="en-US" altLang="en-US" sz="4400" dirty="0" err="1"/>
              <a:t>điểm</a:t>
            </a:r>
            <a:r>
              <a:rPr lang="en-US" altLang="en-US" sz="4400" dirty="0"/>
              <a:t> </a:t>
            </a:r>
            <a:r>
              <a:rPr lang="en-US" altLang="en-US" sz="4400" dirty="0" err="1"/>
              <a:t>cuối</a:t>
            </a:r>
            <a:r>
              <a:rPr lang="en-US" altLang="en-US" sz="4400" dirty="0"/>
              <a:t> </a:t>
            </a:r>
            <a:r>
              <a:rPr lang="en-US" altLang="en-US" sz="4400" dirty="0" err="1"/>
              <a:t>thuộc</a:t>
            </a:r>
            <a:r>
              <a:rPr lang="en-US" altLang="en-US" sz="4400" dirty="0"/>
              <a:t> </a:t>
            </a:r>
            <a:r>
              <a:rPr lang="en-US" altLang="en-US" sz="4400" dirty="0" err="1"/>
              <a:t>tập</a:t>
            </a:r>
            <a:r>
              <a:rPr lang="en-US" altLang="en-US" sz="4400" dirty="0"/>
              <a:t> </a:t>
            </a:r>
            <a:r>
              <a:rPr lang="en-US" altLang="en-US" sz="4400" dirty="0" err="1"/>
              <a:t>điểm</a:t>
            </a:r>
            <a:r>
              <a:rPr lang="en-US" altLang="en-US" sz="4400" dirty="0"/>
              <a:t> </a:t>
            </a:r>
            <a:r>
              <a:rPr lang="en-US" altLang="en-US" sz="4400" dirty="0" err="1"/>
              <a:t>đã</a:t>
            </a:r>
            <a:r>
              <a:rPr lang="en-US" altLang="en-US" sz="4400" dirty="0"/>
              <a:t> </a:t>
            </a:r>
            <a:r>
              <a:rPr lang="en-US" altLang="en-US" sz="4400" dirty="0" err="1"/>
              <a:t>cho</a:t>
            </a:r>
            <a:r>
              <a:rPr lang="en-US" altLang="en-US" sz="4400" dirty="0"/>
              <a:t>:</a:t>
            </a:r>
          </a:p>
        </p:txBody>
      </p:sp>
      <p:graphicFrame>
        <p:nvGraphicFramePr>
          <p:cNvPr id="19" name="Object 62"/>
          <p:cNvGraphicFramePr>
            <a:graphicFrameLocks noChangeAspect="1"/>
          </p:cNvGraphicFramePr>
          <p:nvPr>
            <p:extLst>
              <p:ext uri="{D42A27DB-BD31-4B8C-83A1-F6EECF244321}">
                <p14:modId xmlns:p14="http://schemas.microsoft.com/office/powerpoint/2010/main" val="3790319341"/>
              </p:ext>
            </p:extLst>
          </p:nvPr>
        </p:nvGraphicFramePr>
        <p:xfrm>
          <a:off x="12520612" y="7658101"/>
          <a:ext cx="984250" cy="881062"/>
        </p:xfrm>
        <a:graphic>
          <a:graphicData uri="http://schemas.openxmlformats.org/presentationml/2006/ole">
            <mc:AlternateContent xmlns:mc="http://schemas.openxmlformats.org/markup-compatibility/2006">
              <mc:Choice xmlns:v="urn:schemas-microsoft-com:vml" Requires="v">
                <p:oleObj spid="_x0000_s33081" name="Equation" r:id="rId5" imgW="241200" imgH="215640" progId="Equation.DSMT4">
                  <p:embed/>
                </p:oleObj>
              </mc:Choice>
              <mc:Fallback>
                <p:oleObj name="Equation" r:id="rId5" imgW="241200" imgH="215640" progId="Equation.DSMT4">
                  <p:embed/>
                  <p:pic>
                    <p:nvPicPr>
                      <p:cNvPr id="0" name=""/>
                      <p:cNvPicPr>
                        <a:picLocks noChangeAspect="1" noChangeArrowheads="1"/>
                      </p:cNvPicPr>
                      <p:nvPr/>
                    </p:nvPicPr>
                    <p:blipFill>
                      <a:blip r:embed="rId6"/>
                      <a:srcRect/>
                      <a:stretch>
                        <a:fillRect/>
                      </a:stretch>
                    </p:blipFill>
                    <p:spPr bwMode="auto">
                      <a:xfrm>
                        <a:off x="12520612" y="7658101"/>
                        <a:ext cx="984250" cy="881062"/>
                      </a:xfrm>
                      <a:prstGeom prst="rect">
                        <a:avLst/>
                      </a:prstGeom>
                      <a:noFill/>
                      <a:ln w="38100">
                        <a:noFill/>
                        <a:miter lim="800000"/>
                        <a:headEnd/>
                        <a:tailEnd/>
                      </a:ln>
                      <a:effectLst/>
                    </p:spPr>
                  </p:pic>
                </p:oleObj>
              </mc:Fallback>
            </mc:AlternateContent>
          </a:graphicData>
        </a:graphic>
      </p:graphicFrame>
      <p:graphicFrame>
        <p:nvGraphicFramePr>
          <p:cNvPr id="20" name="Object 62"/>
          <p:cNvGraphicFramePr>
            <a:graphicFrameLocks noChangeAspect="1"/>
          </p:cNvGraphicFramePr>
          <p:nvPr>
            <p:extLst>
              <p:ext uri="{D42A27DB-BD31-4B8C-83A1-F6EECF244321}">
                <p14:modId xmlns:p14="http://schemas.microsoft.com/office/powerpoint/2010/main" val="324142850"/>
              </p:ext>
            </p:extLst>
          </p:nvPr>
        </p:nvGraphicFramePr>
        <p:xfrm>
          <a:off x="14635537" y="7627716"/>
          <a:ext cx="1036637" cy="881062"/>
        </p:xfrm>
        <a:graphic>
          <a:graphicData uri="http://schemas.openxmlformats.org/presentationml/2006/ole">
            <mc:AlternateContent xmlns:mc="http://schemas.openxmlformats.org/markup-compatibility/2006">
              <mc:Choice xmlns:v="urn:schemas-microsoft-com:vml" Requires="v">
                <p:oleObj spid="_x0000_s33082" name="Equation" r:id="rId7" imgW="253800" imgH="215640" progId="Equation.DSMT4">
                  <p:embed/>
                </p:oleObj>
              </mc:Choice>
              <mc:Fallback>
                <p:oleObj name="Equation" r:id="rId7" imgW="253800" imgH="215640" progId="Equation.DSMT4">
                  <p:embed/>
                  <p:pic>
                    <p:nvPicPr>
                      <p:cNvPr id="0" name=""/>
                      <p:cNvPicPr>
                        <a:picLocks noChangeAspect="1" noChangeArrowheads="1"/>
                      </p:cNvPicPr>
                      <p:nvPr/>
                    </p:nvPicPr>
                    <p:blipFill>
                      <a:blip r:embed="rId8"/>
                      <a:srcRect/>
                      <a:stretch>
                        <a:fillRect/>
                      </a:stretch>
                    </p:blipFill>
                    <p:spPr bwMode="auto">
                      <a:xfrm>
                        <a:off x="14635537" y="7627716"/>
                        <a:ext cx="1036637" cy="881062"/>
                      </a:xfrm>
                      <a:prstGeom prst="rect">
                        <a:avLst/>
                      </a:prstGeom>
                      <a:noFill/>
                      <a:ln w="38100">
                        <a:noFill/>
                        <a:miter lim="800000"/>
                        <a:headEnd/>
                        <a:tailEnd/>
                      </a:ln>
                      <a:effectLst/>
                    </p:spPr>
                  </p:pic>
                </p:oleObj>
              </mc:Fallback>
            </mc:AlternateContent>
          </a:graphicData>
        </a:graphic>
      </p:graphicFrame>
      <p:graphicFrame>
        <p:nvGraphicFramePr>
          <p:cNvPr id="21" name="Object 62"/>
          <p:cNvGraphicFramePr>
            <a:graphicFrameLocks noChangeAspect="1"/>
          </p:cNvGraphicFramePr>
          <p:nvPr>
            <p:extLst>
              <p:ext uri="{D42A27DB-BD31-4B8C-83A1-F6EECF244321}">
                <p14:modId xmlns:p14="http://schemas.microsoft.com/office/powerpoint/2010/main" val="2758786549"/>
              </p:ext>
            </p:extLst>
          </p:nvPr>
        </p:nvGraphicFramePr>
        <p:xfrm>
          <a:off x="16846550" y="7651067"/>
          <a:ext cx="1089025" cy="881062"/>
        </p:xfrm>
        <a:graphic>
          <a:graphicData uri="http://schemas.openxmlformats.org/presentationml/2006/ole">
            <mc:AlternateContent xmlns:mc="http://schemas.openxmlformats.org/markup-compatibility/2006">
              <mc:Choice xmlns:v="urn:schemas-microsoft-com:vml" Requires="v">
                <p:oleObj spid="_x0000_s33083" name="Equation" r:id="rId9" imgW="266400" imgH="215640" progId="Equation.DSMT4">
                  <p:embed/>
                </p:oleObj>
              </mc:Choice>
              <mc:Fallback>
                <p:oleObj name="Equation" r:id="rId9" imgW="266400" imgH="215640" progId="Equation.DSMT4">
                  <p:embed/>
                  <p:pic>
                    <p:nvPicPr>
                      <p:cNvPr id="0" name=""/>
                      <p:cNvPicPr>
                        <a:picLocks noChangeAspect="1" noChangeArrowheads="1"/>
                      </p:cNvPicPr>
                      <p:nvPr/>
                    </p:nvPicPr>
                    <p:blipFill>
                      <a:blip r:embed="rId10"/>
                      <a:srcRect/>
                      <a:stretch>
                        <a:fillRect/>
                      </a:stretch>
                    </p:blipFill>
                    <p:spPr bwMode="auto">
                      <a:xfrm>
                        <a:off x="16846550" y="7651067"/>
                        <a:ext cx="1089025" cy="881062"/>
                      </a:xfrm>
                      <a:prstGeom prst="rect">
                        <a:avLst/>
                      </a:prstGeom>
                      <a:noFill/>
                      <a:ln w="38100">
                        <a:noFill/>
                        <a:miter lim="800000"/>
                        <a:headEnd/>
                        <a:tailEnd/>
                      </a:ln>
                      <a:effectLst/>
                    </p:spPr>
                  </p:pic>
                </p:oleObj>
              </mc:Fallback>
            </mc:AlternateContent>
          </a:graphicData>
        </a:graphic>
      </p:graphicFrame>
      <p:graphicFrame>
        <p:nvGraphicFramePr>
          <p:cNvPr id="27" name="Object 62"/>
          <p:cNvGraphicFramePr>
            <a:graphicFrameLocks noChangeAspect="1"/>
          </p:cNvGraphicFramePr>
          <p:nvPr>
            <p:extLst>
              <p:ext uri="{D42A27DB-BD31-4B8C-83A1-F6EECF244321}">
                <p14:modId xmlns:p14="http://schemas.microsoft.com/office/powerpoint/2010/main" val="994147087"/>
              </p:ext>
            </p:extLst>
          </p:nvPr>
        </p:nvGraphicFramePr>
        <p:xfrm>
          <a:off x="13651287" y="7650107"/>
          <a:ext cx="984250" cy="881062"/>
        </p:xfrm>
        <a:graphic>
          <a:graphicData uri="http://schemas.openxmlformats.org/presentationml/2006/ole">
            <mc:AlternateContent xmlns:mc="http://schemas.openxmlformats.org/markup-compatibility/2006">
              <mc:Choice xmlns:v="urn:schemas-microsoft-com:vml" Requires="v">
                <p:oleObj spid="_x0000_s33084" name="Equation" r:id="rId11" imgW="241200" imgH="215640" progId="Equation.DSMT4">
                  <p:embed/>
                </p:oleObj>
              </mc:Choice>
              <mc:Fallback>
                <p:oleObj name="Equation" r:id="rId11" imgW="241200" imgH="215640" progId="Equation.DSMT4">
                  <p:embed/>
                  <p:pic>
                    <p:nvPicPr>
                      <p:cNvPr id="0" name=""/>
                      <p:cNvPicPr>
                        <a:picLocks noChangeAspect="1" noChangeArrowheads="1"/>
                      </p:cNvPicPr>
                      <p:nvPr/>
                    </p:nvPicPr>
                    <p:blipFill>
                      <a:blip r:embed="rId12"/>
                      <a:srcRect/>
                      <a:stretch>
                        <a:fillRect/>
                      </a:stretch>
                    </p:blipFill>
                    <p:spPr bwMode="auto">
                      <a:xfrm>
                        <a:off x="13651287" y="7650107"/>
                        <a:ext cx="984250" cy="881062"/>
                      </a:xfrm>
                      <a:prstGeom prst="rect">
                        <a:avLst/>
                      </a:prstGeom>
                      <a:noFill/>
                      <a:ln w="38100">
                        <a:noFill/>
                        <a:miter lim="800000"/>
                        <a:headEnd/>
                        <a:tailEnd/>
                      </a:ln>
                      <a:effectLst/>
                    </p:spPr>
                  </p:pic>
                </p:oleObj>
              </mc:Fallback>
            </mc:AlternateContent>
          </a:graphicData>
        </a:graphic>
      </p:graphicFrame>
      <p:graphicFrame>
        <p:nvGraphicFramePr>
          <p:cNvPr id="30" name="Object 62"/>
          <p:cNvGraphicFramePr>
            <a:graphicFrameLocks noChangeAspect="1"/>
          </p:cNvGraphicFramePr>
          <p:nvPr>
            <p:extLst>
              <p:ext uri="{D42A27DB-BD31-4B8C-83A1-F6EECF244321}">
                <p14:modId xmlns:p14="http://schemas.microsoft.com/office/powerpoint/2010/main" val="2045862682"/>
              </p:ext>
            </p:extLst>
          </p:nvPr>
        </p:nvGraphicFramePr>
        <p:xfrm>
          <a:off x="15860713" y="7627938"/>
          <a:ext cx="985837" cy="881062"/>
        </p:xfrm>
        <a:graphic>
          <a:graphicData uri="http://schemas.openxmlformats.org/presentationml/2006/ole">
            <mc:AlternateContent xmlns:mc="http://schemas.openxmlformats.org/markup-compatibility/2006">
              <mc:Choice xmlns:v="urn:schemas-microsoft-com:vml" Requires="v">
                <p:oleObj spid="_x0000_s33085" name="Equation" r:id="rId13" imgW="241200" imgH="215640" progId="Equation.DSMT4">
                  <p:embed/>
                </p:oleObj>
              </mc:Choice>
              <mc:Fallback>
                <p:oleObj name="Equation" r:id="rId13" imgW="241200" imgH="215640" progId="Equation.DSMT4">
                  <p:embed/>
                  <p:pic>
                    <p:nvPicPr>
                      <p:cNvPr id="0" name=""/>
                      <p:cNvPicPr>
                        <a:picLocks noChangeAspect="1" noChangeArrowheads="1"/>
                      </p:cNvPicPr>
                      <p:nvPr/>
                    </p:nvPicPr>
                    <p:blipFill>
                      <a:blip r:embed="rId14"/>
                      <a:srcRect/>
                      <a:stretch>
                        <a:fillRect/>
                      </a:stretch>
                    </p:blipFill>
                    <p:spPr bwMode="auto">
                      <a:xfrm>
                        <a:off x="15860713" y="7627938"/>
                        <a:ext cx="985837" cy="881062"/>
                      </a:xfrm>
                      <a:prstGeom prst="rect">
                        <a:avLst/>
                      </a:prstGeom>
                      <a:noFill/>
                      <a:ln w="38100">
                        <a:noFill/>
                        <a:miter lim="800000"/>
                        <a:headEnd/>
                        <a:tailEnd/>
                      </a:ln>
                      <a:effectLst/>
                    </p:spPr>
                  </p:pic>
                </p:oleObj>
              </mc:Fallback>
            </mc:AlternateContent>
          </a:graphicData>
        </a:graphic>
      </p:graphicFrame>
      <p:graphicFrame>
        <p:nvGraphicFramePr>
          <p:cNvPr id="31" name="Object 62"/>
          <p:cNvGraphicFramePr>
            <a:graphicFrameLocks noChangeAspect="1"/>
          </p:cNvGraphicFramePr>
          <p:nvPr>
            <p:extLst>
              <p:ext uri="{D42A27DB-BD31-4B8C-83A1-F6EECF244321}">
                <p14:modId xmlns:p14="http://schemas.microsoft.com/office/powerpoint/2010/main" val="1162183812"/>
              </p:ext>
            </p:extLst>
          </p:nvPr>
        </p:nvGraphicFramePr>
        <p:xfrm>
          <a:off x="17994313" y="7658100"/>
          <a:ext cx="1036637" cy="881063"/>
        </p:xfrm>
        <a:graphic>
          <a:graphicData uri="http://schemas.openxmlformats.org/presentationml/2006/ole">
            <mc:AlternateContent xmlns:mc="http://schemas.openxmlformats.org/markup-compatibility/2006">
              <mc:Choice xmlns:v="urn:schemas-microsoft-com:vml" Requires="v">
                <p:oleObj spid="_x0000_s33086" name="Equation" r:id="rId15" imgW="253800" imgH="215640" progId="Equation.DSMT4">
                  <p:embed/>
                </p:oleObj>
              </mc:Choice>
              <mc:Fallback>
                <p:oleObj name="Equation" r:id="rId15" imgW="253800" imgH="215640" progId="Equation.DSMT4">
                  <p:embed/>
                  <p:pic>
                    <p:nvPicPr>
                      <p:cNvPr id="0" name=""/>
                      <p:cNvPicPr>
                        <a:picLocks noChangeAspect="1" noChangeArrowheads="1"/>
                      </p:cNvPicPr>
                      <p:nvPr/>
                    </p:nvPicPr>
                    <p:blipFill>
                      <a:blip r:embed="rId16"/>
                      <a:srcRect/>
                      <a:stretch>
                        <a:fillRect/>
                      </a:stretch>
                    </p:blipFill>
                    <p:spPr bwMode="auto">
                      <a:xfrm>
                        <a:off x="17994313" y="7658100"/>
                        <a:ext cx="1036637" cy="881063"/>
                      </a:xfrm>
                      <a:prstGeom prst="rect">
                        <a:avLst/>
                      </a:prstGeom>
                      <a:noFill/>
                      <a:ln w="38100">
                        <a:noFill/>
                        <a:miter lim="800000"/>
                        <a:headEnd/>
                        <a:tailEnd/>
                      </a:ln>
                      <a:effectLst/>
                    </p:spPr>
                  </p:pic>
                </p:oleObj>
              </mc:Fallback>
            </mc:AlternateContent>
          </a:graphicData>
        </a:graphic>
      </p:graphicFrame>
      <p:graphicFrame>
        <p:nvGraphicFramePr>
          <p:cNvPr id="32" name="Object 62"/>
          <p:cNvGraphicFramePr>
            <a:graphicFrameLocks noChangeAspect="1"/>
          </p:cNvGraphicFramePr>
          <p:nvPr>
            <p:extLst>
              <p:ext uri="{D42A27DB-BD31-4B8C-83A1-F6EECF244321}">
                <p14:modId xmlns:p14="http://schemas.microsoft.com/office/powerpoint/2010/main" val="1637189549"/>
              </p:ext>
            </p:extLst>
          </p:nvPr>
        </p:nvGraphicFramePr>
        <p:xfrm>
          <a:off x="19151601" y="7658100"/>
          <a:ext cx="1036637" cy="881063"/>
        </p:xfrm>
        <a:graphic>
          <a:graphicData uri="http://schemas.openxmlformats.org/presentationml/2006/ole">
            <mc:AlternateContent xmlns:mc="http://schemas.openxmlformats.org/markup-compatibility/2006">
              <mc:Choice xmlns:v="urn:schemas-microsoft-com:vml" Requires="v">
                <p:oleObj spid="_x0000_s33087" name="Equation" r:id="rId17" imgW="253800" imgH="215640" progId="Equation.DSMT4">
                  <p:embed/>
                </p:oleObj>
              </mc:Choice>
              <mc:Fallback>
                <p:oleObj name="Equation" r:id="rId17" imgW="253800" imgH="215640" progId="Equation.DSMT4">
                  <p:embed/>
                  <p:pic>
                    <p:nvPicPr>
                      <p:cNvPr id="0" name=""/>
                      <p:cNvPicPr>
                        <a:picLocks noChangeAspect="1" noChangeArrowheads="1"/>
                      </p:cNvPicPr>
                      <p:nvPr/>
                    </p:nvPicPr>
                    <p:blipFill>
                      <a:blip r:embed="rId18"/>
                      <a:srcRect/>
                      <a:stretch>
                        <a:fillRect/>
                      </a:stretch>
                    </p:blipFill>
                    <p:spPr bwMode="auto">
                      <a:xfrm>
                        <a:off x="19151601" y="7658100"/>
                        <a:ext cx="1036637" cy="881063"/>
                      </a:xfrm>
                      <a:prstGeom prst="rect">
                        <a:avLst/>
                      </a:prstGeom>
                      <a:noFill/>
                      <a:ln w="38100">
                        <a:noFill/>
                        <a:miter lim="800000"/>
                        <a:headEnd/>
                        <a:tailEnd/>
                      </a:ln>
                      <a:effectLst/>
                    </p:spPr>
                  </p:pic>
                </p:oleObj>
              </mc:Fallback>
            </mc:AlternateContent>
          </a:graphicData>
        </a:graphic>
      </p:graphicFrame>
      <p:graphicFrame>
        <p:nvGraphicFramePr>
          <p:cNvPr id="33" name="Object 62"/>
          <p:cNvGraphicFramePr>
            <a:graphicFrameLocks noChangeAspect="1"/>
          </p:cNvGraphicFramePr>
          <p:nvPr>
            <p:extLst>
              <p:ext uri="{D42A27DB-BD31-4B8C-83A1-F6EECF244321}">
                <p14:modId xmlns:p14="http://schemas.microsoft.com/office/powerpoint/2010/main" val="3807224896"/>
              </p:ext>
            </p:extLst>
          </p:nvPr>
        </p:nvGraphicFramePr>
        <p:xfrm>
          <a:off x="20305713" y="7658100"/>
          <a:ext cx="985837" cy="881063"/>
        </p:xfrm>
        <a:graphic>
          <a:graphicData uri="http://schemas.openxmlformats.org/presentationml/2006/ole">
            <mc:AlternateContent xmlns:mc="http://schemas.openxmlformats.org/markup-compatibility/2006">
              <mc:Choice xmlns:v="urn:schemas-microsoft-com:vml" Requires="v">
                <p:oleObj spid="_x0000_s33088" name="Equation" r:id="rId19" imgW="241200" imgH="215640" progId="Equation.DSMT4">
                  <p:embed/>
                </p:oleObj>
              </mc:Choice>
              <mc:Fallback>
                <p:oleObj name="Equation" r:id="rId19" imgW="241200" imgH="215640" progId="Equation.DSMT4">
                  <p:embed/>
                  <p:pic>
                    <p:nvPicPr>
                      <p:cNvPr id="0" name=""/>
                      <p:cNvPicPr>
                        <a:picLocks noChangeAspect="1" noChangeArrowheads="1"/>
                      </p:cNvPicPr>
                      <p:nvPr/>
                    </p:nvPicPr>
                    <p:blipFill>
                      <a:blip r:embed="rId20"/>
                      <a:srcRect/>
                      <a:stretch>
                        <a:fillRect/>
                      </a:stretch>
                    </p:blipFill>
                    <p:spPr bwMode="auto">
                      <a:xfrm>
                        <a:off x="20305713" y="7658100"/>
                        <a:ext cx="985837" cy="881063"/>
                      </a:xfrm>
                      <a:prstGeom prst="rect">
                        <a:avLst/>
                      </a:prstGeom>
                      <a:noFill/>
                      <a:ln w="38100">
                        <a:noFill/>
                        <a:miter lim="800000"/>
                        <a:headEnd/>
                        <a:tailEnd/>
                      </a:ln>
                      <a:effectLst/>
                    </p:spPr>
                  </p:pic>
                </p:oleObj>
              </mc:Fallback>
            </mc:AlternateContent>
          </a:graphicData>
        </a:graphic>
      </p:graphicFrame>
      <p:graphicFrame>
        <p:nvGraphicFramePr>
          <p:cNvPr id="34" name="Object 62"/>
          <p:cNvGraphicFramePr>
            <a:graphicFrameLocks noChangeAspect="1"/>
          </p:cNvGraphicFramePr>
          <p:nvPr>
            <p:extLst>
              <p:ext uri="{D42A27DB-BD31-4B8C-83A1-F6EECF244321}">
                <p14:modId xmlns:p14="http://schemas.microsoft.com/office/powerpoint/2010/main" val="3991587776"/>
              </p:ext>
            </p:extLst>
          </p:nvPr>
        </p:nvGraphicFramePr>
        <p:xfrm>
          <a:off x="21317324" y="7711883"/>
          <a:ext cx="1036637" cy="881063"/>
        </p:xfrm>
        <a:graphic>
          <a:graphicData uri="http://schemas.openxmlformats.org/presentationml/2006/ole">
            <mc:AlternateContent xmlns:mc="http://schemas.openxmlformats.org/markup-compatibility/2006">
              <mc:Choice xmlns:v="urn:schemas-microsoft-com:vml" Requires="v">
                <p:oleObj spid="_x0000_s33089" name="Equation" r:id="rId21" imgW="253800" imgH="215640" progId="Equation.DSMT4">
                  <p:embed/>
                </p:oleObj>
              </mc:Choice>
              <mc:Fallback>
                <p:oleObj name="Equation" r:id="rId21" imgW="253800" imgH="215640" progId="Equation.DSMT4">
                  <p:embed/>
                  <p:pic>
                    <p:nvPicPr>
                      <p:cNvPr id="0" name=""/>
                      <p:cNvPicPr>
                        <a:picLocks noChangeAspect="1" noChangeArrowheads="1"/>
                      </p:cNvPicPr>
                      <p:nvPr/>
                    </p:nvPicPr>
                    <p:blipFill>
                      <a:blip r:embed="rId22"/>
                      <a:srcRect/>
                      <a:stretch>
                        <a:fillRect/>
                      </a:stretch>
                    </p:blipFill>
                    <p:spPr bwMode="auto">
                      <a:xfrm>
                        <a:off x="21317324" y="7711883"/>
                        <a:ext cx="1036637" cy="881063"/>
                      </a:xfrm>
                      <a:prstGeom prst="rect">
                        <a:avLst/>
                      </a:prstGeom>
                      <a:noFill/>
                      <a:ln w="38100">
                        <a:noFill/>
                        <a:miter lim="800000"/>
                        <a:headEnd/>
                        <a:tailEnd/>
                      </a:ln>
                      <a:effectLst/>
                    </p:spPr>
                  </p:pic>
                </p:oleObj>
              </mc:Fallback>
            </mc:AlternateContent>
          </a:graphicData>
        </a:graphic>
      </p:graphicFrame>
      <p:graphicFrame>
        <p:nvGraphicFramePr>
          <p:cNvPr id="35" name="Object 62"/>
          <p:cNvGraphicFramePr>
            <a:graphicFrameLocks noChangeAspect="1"/>
          </p:cNvGraphicFramePr>
          <p:nvPr>
            <p:extLst>
              <p:ext uri="{D42A27DB-BD31-4B8C-83A1-F6EECF244321}">
                <p14:modId xmlns:p14="http://schemas.microsoft.com/office/powerpoint/2010/main" val="939187707"/>
              </p:ext>
            </p:extLst>
          </p:nvPr>
        </p:nvGraphicFramePr>
        <p:xfrm>
          <a:off x="22389726" y="7711882"/>
          <a:ext cx="1036637" cy="881063"/>
        </p:xfrm>
        <a:graphic>
          <a:graphicData uri="http://schemas.openxmlformats.org/presentationml/2006/ole">
            <mc:AlternateContent xmlns:mc="http://schemas.openxmlformats.org/markup-compatibility/2006">
              <mc:Choice xmlns:v="urn:schemas-microsoft-com:vml" Requires="v">
                <p:oleObj spid="_x0000_s33090" name="Equation" r:id="rId23" imgW="253800" imgH="215640" progId="Equation.DSMT4">
                  <p:embed/>
                </p:oleObj>
              </mc:Choice>
              <mc:Fallback>
                <p:oleObj name="Equation" r:id="rId23" imgW="253800" imgH="215640" progId="Equation.DSMT4">
                  <p:embed/>
                  <p:pic>
                    <p:nvPicPr>
                      <p:cNvPr id="0" name=""/>
                      <p:cNvPicPr>
                        <a:picLocks noChangeAspect="1" noChangeArrowheads="1"/>
                      </p:cNvPicPr>
                      <p:nvPr/>
                    </p:nvPicPr>
                    <p:blipFill>
                      <a:blip r:embed="rId24"/>
                      <a:srcRect/>
                      <a:stretch>
                        <a:fillRect/>
                      </a:stretch>
                    </p:blipFill>
                    <p:spPr bwMode="auto">
                      <a:xfrm>
                        <a:off x="22389726" y="7711882"/>
                        <a:ext cx="1036637" cy="881063"/>
                      </a:xfrm>
                      <a:prstGeom prst="rect">
                        <a:avLst/>
                      </a:prstGeom>
                      <a:noFill/>
                      <a:ln w="38100">
                        <a:noFill/>
                        <a:miter lim="800000"/>
                        <a:headEnd/>
                        <a:tailEnd/>
                      </a:ln>
                      <a:effectLst/>
                    </p:spPr>
                  </p:pic>
                </p:oleObj>
              </mc:Fallback>
            </mc:AlternateContent>
          </a:graphicData>
        </a:graphic>
      </p:graphicFrame>
      <p:graphicFrame>
        <p:nvGraphicFramePr>
          <p:cNvPr id="36" name="Object 62"/>
          <p:cNvGraphicFramePr>
            <a:graphicFrameLocks noChangeAspect="1"/>
          </p:cNvGraphicFramePr>
          <p:nvPr>
            <p:extLst>
              <p:ext uri="{D42A27DB-BD31-4B8C-83A1-F6EECF244321}">
                <p14:modId xmlns:p14="http://schemas.microsoft.com/office/powerpoint/2010/main" val="438176487"/>
              </p:ext>
            </p:extLst>
          </p:nvPr>
        </p:nvGraphicFramePr>
        <p:xfrm>
          <a:off x="12494419" y="8735820"/>
          <a:ext cx="1036637" cy="881063"/>
        </p:xfrm>
        <a:graphic>
          <a:graphicData uri="http://schemas.openxmlformats.org/presentationml/2006/ole">
            <mc:AlternateContent xmlns:mc="http://schemas.openxmlformats.org/markup-compatibility/2006">
              <mc:Choice xmlns:v="urn:schemas-microsoft-com:vml" Requires="v">
                <p:oleObj spid="_x0000_s33091" name="Equation" r:id="rId25" imgW="253800" imgH="215640" progId="Equation.DSMT4">
                  <p:embed/>
                </p:oleObj>
              </mc:Choice>
              <mc:Fallback>
                <p:oleObj name="Equation" r:id="rId25" imgW="253800" imgH="215640" progId="Equation.DSMT4">
                  <p:embed/>
                  <p:pic>
                    <p:nvPicPr>
                      <p:cNvPr id="0" name=""/>
                      <p:cNvPicPr>
                        <a:picLocks noChangeAspect="1" noChangeArrowheads="1"/>
                      </p:cNvPicPr>
                      <p:nvPr/>
                    </p:nvPicPr>
                    <p:blipFill>
                      <a:blip r:embed="rId26"/>
                      <a:srcRect/>
                      <a:stretch>
                        <a:fillRect/>
                      </a:stretch>
                    </p:blipFill>
                    <p:spPr bwMode="auto">
                      <a:xfrm>
                        <a:off x="12494419" y="8735820"/>
                        <a:ext cx="1036637" cy="881063"/>
                      </a:xfrm>
                      <a:prstGeom prst="rect">
                        <a:avLst/>
                      </a:prstGeom>
                      <a:noFill/>
                      <a:ln w="38100">
                        <a:noFill/>
                        <a:miter lim="800000"/>
                        <a:headEnd/>
                        <a:tailEnd/>
                      </a:ln>
                      <a:effectLst/>
                    </p:spPr>
                  </p:pic>
                </p:oleObj>
              </mc:Fallback>
            </mc:AlternateContent>
          </a:graphicData>
        </a:graphic>
      </p:graphicFrame>
      <p:graphicFrame>
        <p:nvGraphicFramePr>
          <p:cNvPr id="37" name="Object 62"/>
          <p:cNvGraphicFramePr>
            <a:graphicFrameLocks noChangeAspect="1"/>
          </p:cNvGraphicFramePr>
          <p:nvPr>
            <p:extLst>
              <p:ext uri="{D42A27DB-BD31-4B8C-83A1-F6EECF244321}">
                <p14:modId xmlns:p14="http://schemas.microsoft.com/office/powerpoint/2010/main" val="2108028524"/>
              </p:ext>
            </p:extLst>
          </p:nvPr>
        </p:nvGraphicFramePr>
        <p:xfrm>
          <a:off x="13836650" y="8761413"/>
          <a:ext cx="1036638" cy="830262"/>
        </p:xfrm>
        <a:graphic>
          <a:graphicData uri="http://schemas.openxmlformats.org/presentationml/2006/ole">
            <mc:AlternateContent xmlns:mc="http://schemas.openxmlformats.org/markup-compatibility/2006">
              <mc:Choice xmlns:v="urn:schemas-microsoft-com:vml" Requires="v">
                <p:oleObj spid="_x0000_s33092" name="Equation" r:id="rId27" imgW="253800" imgH="203040" progId="Equation.DSMT4">
                  <p:embed/>
                </p:oleObj>
              </mc:Choice>
              <mc:Fallback>
                <p:oleObj name="Equation" r:id="rId27" imgW="253800" imgH="203040" progId="Equation.DSMT4">
                  <p:embed/>
                  <p:pic>
                    <p:nvPicPr>
                      <p:cNvPr id="0" name=""/>
                      <p:cNvPicPr>
                        <a:picLocks noChangeAspect="1" noChangeArrowheads="1"/>
                      </p:cNvPicPr>
                      <p:nvPr/>
                    </p:nvPicPr>
                    <p:blipFill>
                      <a:blip r:embed="rId28"/>
                      <a:srcRect/>
                      <a:stretch>
                        <a:fillRect/>
                      </a:stretch>
                    </p:blipFill>
                    <p:spPr bwMode="auto">
                      <a:xfrm>
                        <a:off x="13836650" y="8761413"/>
                        <a:ext cx="1036638" cy="830262"/>
                      </a:xfrm>
                      <a:prstGeom prst="rect">
                        <a:avLst/>
                      </a:prstGeom>
                      <a:noFill/>
                      <a:ln w="38100">
                        <a:noFill/>
                        <a:miter lim="800000"/>
                        <a:headEnd/>
                        <a:tailEnd/>
                      </a:ln>
                      <a:effectLst/>
                    </p:spPr>
                  </p:pic>
                </p:oleObj>
              </mc:Fallback>
            </mc:AlternateContent>
          </a:graphicData>
        </a:graphic>
      </p:graphicFrame>
      <p:sp>
        <p:nvSpPr>
          <p:cNvPr id="38" name="Text Box 61"/>
          <p:cNvSpPr txBox="1">
            <a:spLocks noChangeArrowheads="1"/>
          </p:cNvSpPr>
          <p:nvPr/>
        </p:nvSpPr>
        <p:spPr bwMode="auto">
          <a:xfrm>
            <a:off x="12350077" y="10617696"/>
            <a:ext cx="1203392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dirty="0" err="1"/>
              <a:t>Số</a:t>
            </a:r>
            <a:r>
              <a:rPr lang="en-US" altLang="en-US" sz="4800" dirty="0"/>
              <a:t> </a:t>
            </a:r>
            <a:r>
              <a:rPr lang="en-US" altLang="en-US" sz="4800" dirty="0" err="1" smtClean="0"/>
              <a:t>vectơ</a:t>
            </a:r>
            <a:r>
              <a:rPr lang="en-US" altLang="en-US" sz="4800" dirty="0" smtClean="0"/>
              <a:t> </a:t>
            </a:r>
            <a:r>
              <a:rPr lang="en-US" altLang="en-US" sz="4800" dirty="0" err="1"/>
              <a:t>cần</a:t>
            </a:r>
            <a:r>
              <a:rPr lang="en-US" altLang="en-US" sz="4800" dirty="0"/>
              <a:t> </a:t>
            </a:r>
            <a:r>
              <a:rPr lang="en-US" altLang="en-US" sz="4800" dirty="0" err="1"/>
              <a:t>tìm</a:t>
            </a:r>
            <a:r>
              <a:rPr lang="en-US" altLang="en-US" sz="4800" dirty="0"/>
              <a:t> </a:t>
            </a:r>
            <a:r>
              <a:rPr lang="en-US" altLang="en-US" sz="4800" dirty="0" err="1"/>
              <a:t>chính</a:t>
            </a:r>
            <a:r>
              <a:rPr lang="en-US" altLang="en-US" sz="4800" dirty="0"/>
              <a:t> </a:t>
            </a:r>
            <a:r>
              <a:rPr lang="en-US" altLang="en-US" sz="4800" dirty="0" err="1"/>
              <a:t>là</a:t>
            </a:r>
            <a:r>
              <a:rPr lang="en-US" altLang="en-US" sz="4800" dirty="0"/>
              <a:t> </a:t>
            </a:r>
            <a:r>
              <a:rPr lang="en-US" altLang="en-US" sz="4800" dirty="0" err="1"/>
              <a:t>số</a:t>
            </a:r>
            <a:r>
              <a:rPr lang="en-US" altLang="en-US" sz="4800" dirty="0"/>
              <a:t> </a:t>
            </a:r>
            <a:r>
              <a:rPr lang="en-US" altLang="en-US" sz="4800" dirty="0" err="1"/>
              <a:t>cách</a:t>
            </a:r>
            <a:r>
              <a:rPr lang="en-US" altLang="en-US" sz="4800" dirty="0"/>
              <a:t> </a:t>
            </a:r>
            <a:r>
              <a:rPr lang="en-US" altLang="en-US" sz="4800" dirty="0" err="1"/>
              <a:t>chọn</a:t>
            </a:r>
            <a:r>
              <a:rPr lang="en-US" altLang="en-US" sz="4800" dirty="0"/>
              <a:t> </a:t>
            </a:r>
            <a:r>
              <a:rPr lang="en-US" altLang="en-US" sz="4800" dirty="0" err="1"/>
              <a:t>ra</a:t>
            </a:r>
            <a:r>
              <a:rPr lang="en-US" altLang="en-US" sz="4800" dirty="0"/>
              <a:t> 2 </a:t>
            </a:r>
            <a:r>
              <a:rPr lang="en-US" altLang="en-US" sz="4800" dirty="0" err="1"/>
              <a:t>điểm</a:t>
            </a:r>
            <a:r>
              <a:rPr lang="en-US" altLang="en-US" sz="4800" dirty="0"/>
              <a:t> </a:t>
            </a:r>
            <a:r>
              <a:rPr lang="en-US" altLang="en-US" sz="4800" dirty="0" err="1"/>
              <a:t>trong</a:t>
            </a:r>
            <a:r>
              <a:rPr lang="en-US" altLang="en-US" sz="4800" dirty="0"/>
              <a:t> 4 </a:t>
            </a:r>
            <a:r>
              <a:rPr lang="en-US" altLang="en-US" sz="4800" dirty="0" err="1"/>
              <a:t>điểm</a:t>
            </a:r>
            <a:r>
              <a:rPr lang="en-US" altLang="en-US" sz="4800" dirty="0"/>
              <a:t> </a:t>
            </a:r>
            <a:r>
              <a:rPr lang="en-US" altLang="en-US" sz="4800" dirty="0" err="1"/>
              <a:t>và</a:t>
            </a:r>
            <a:r>
              <a:rPr lang="en-US" altLang="en-US" sz="4800" dirty="0"/>
              <a:t> </a:t>
            </a:r>
            <a:r>
              <a:rPr lang="en-US" altLang="en-US" sz="4800" dirty="0" err="1"/>
              <a:t>sắp</a:t>
            </a:r>
            <a:r>
              <a:rPr lang="en-US" altLang="en-US" sz="4800" dirty="0"/>
              <a:t> </a:t>
            </a:r>
            <a:r>
              <a:rPr lang="en-US" altLang="en-US" sz="4800" dirty="0" err="1"/>
              <a:t>xếp</a:t>
            </a:r>
            <a:r>
              <a:rPr lang="en-US" altLang="en-US" sz="4800" dirty="0"/>
              <a:t> </a:t>
            </a:r>
            <a:r>
              <a:rPr lang="en-US" altLang="en-US" sz="4800" dirty="0" err="1"/>
              <a:t>chúng</a:t>
            </a:r>
            <a:r>
              <a:rPr lang="en-US" altLang="en-US" sz="4800" dirty="0"/>
              <a:t> </a:t>
            </a:r>
            <a:r>
              <a:rPr lang="en-US" altLang="en-US" sz="4800" dirty="0" err="1"/>
              <a:t>theo</a:t>
            </a:r>
            <a:r>
              <a:rPr lang="en-US" altLang="en-US" sz="4800" dirty="0"/>
              <a:t> </a:t>
            </a:r>
            <a:r>
              <a:rPr lang="en-US" altLang="en-US" sz="4800" dirty="0" err="1"/>
              <a:t>thứ</a:t>
            </a:r>
            <a:r>
              <a:rPr lang="en-US" altLang="en-US" sz="4800" dirty="0"/>
              <a:t> </a:t>
            </a:r>
            <a:r>
              <a:rPr lang="en-US" altLang="en-US" sz="4800" dirty="0" err="1"/>
              <a:t>tự</a:t>
            </a:r>
            <a:r>
              <a:rPr lang="en-US" altLang="en-US" sz="4800" dirty="0"/>
              <a:t> </a:t>
            </a:r>
            <a:r>
              <a:rPr lang="en-US" altLang="en-US" sz="4800" dirty="0" err="1"/>
              <a:t>nào</a:t>
            </a:r>
            <a:r>
              <a:rPr lang="en-US" altLang="en-US" sz="4800" dirty="0"/>
              <a:t> </a:t>
            </a:r>
            <a:r>
              <a:rPr lang="en-US" altLang="en-US" sz="4800" dirty="0" err="1"/>
              <a:t>đó</a:t>
            </a:r>
            <a:r>
              <a:rPr lang="en-US" altLang="en-US" sz="4800" dirty="0"/>
              <a:t>.  </a:t>
            </a:r>
          </a:p>
        </p:txBody>
      </p:sp>
    </p:spTree>
    <p:extLst>
      <p:ext uri="{BB962C8B-B14F-4D97-AF65-F5344CB8AC3E}">
        <p14:creationId xmlns:p14="http://schemas.microsoft.com/office/powerpoint/2010/main" val="26875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heckerboard(across)">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checkerboard(across)">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heckerboard(across)">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heckerboard(across)">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checkerboard(across)">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checkerboard(across)">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checkerboard(across)">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checkerboard(across)">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checkerboard(across)">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checkerboard(across)">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box(in)">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box(in)">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2" grpId="0"/>
      <p:bldP spid="17" grpId="0"/>
      <p:bldP spid="3"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0" y="0"/>
            <a:ext cx="18288000" cy="2593975"/>
            <a:chOff x="0" y="0"/>
            <a:chExt cx="5760" cy="817"/>
          </a:xfrm>
        </p:grpSpPr>
        <p:grpSp>
          <p:nvGrpSpPr>
            <p:cNvPr id="20483" name="Group 3"/>
            <p:cNvGrpSpPr>
              <a:grpSpLocks/>
            </p:cNvGrpSpPr>
            <p:nvPr/>
          </p:nvGrpSpPr>
          <p:grpSpPr bwMode="auto">
            <a:xfrm>
              <a:off x="0" y="0"/>
              <a:ext cx="4960" cy="817"/>
              <a:chOff x="0" y="0"/>
              <a:chExt cx="4960" cy="817"/>
            </a:xfrm>
          </p:grpSpPr>
          <p:sp>
            <p:nvSpPr>
              <p:cNvPr id="20484" name="Text Box 4"/>
              <p:cNvSpPr txBox="1">
                <a:spLocks noChangeArrowheads="1"/>
              </p:cNvSpPr>
              <p:nvPr/>
            </p:nvSpPr>
            <p:spPr bwMode="auto">
              <a:xfrm>
                <a:off x="568" y="497"/>
                <a:ext cx="4392" cy="320"/>
              </a:xfrm>
              <a:prstGeom prst="rect">
                <a:avLst/>
              </a:prstGeom>
              <a:solidFill>
                <a:srgbClr val="FFCC66"/>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spcAft>
                    <a:spcPct val="75000"/>
                  </a:spcAft>
                </a:pPr>
                <a:r>
                  <a:rPr lang="en-US" altLang="en-US" sz="5600" b="1" dirty="0">
                    <a:solidFill>
                      <a:srgbClr val="0070C0"/>
                    </a:solidFill>
                  </a:rPr>
                  <a:t>§2. </a:t>
                </a:r>
                <a:r>
                  <a:rPr lang="en-US" sz="6000" b="1" dirty="0">
                    <a:solidFill>
                      <a:srgbClr val="0070C0"/>
                    </a:solidFill>
                    <a:latin typeface="Times New Roman" panose="02020603050405020304" pitchFamily="18" charset="0"/>
                    <a:ea typeface="Tahoma" pitchFamily="34" charset="0"/>
                    <a:cs typeface="Times New Roman" panose="02020603050405020304" pitchFamily="18" charset="0"/>
                  </a:rPr>
                  <a:t>HOÁN VỊ - CHỈNH HỢP – TỔ HỢP</a:t>
                </a:r>
                <a:endParaRPr lang="en-US" altLang="en-US" sz="5600" b="1" dirty="0">
                  <a:solidFill>
                    <a:srgbClr val="0070C0"/>
                  </a:solidFill>
                </a:endParaRPr>
              </a:p>
            </p:txBody>
          </p:sp>
          <p:pic>
            <p:nvPicPr>
              <p:cNvPr id="20485" name="Picture 5" descr="logo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20486" name="Line 6"/>
            <p:cNvSpPr>
              <a:spLocks noChangeShapeType="1"/>
            </p:cNvSpPr>
            <p:nvPr/>
          </p:nvSpPr>
          <p:spPr bwMode="auto">
            <a:xfrm>
              <a:off x="0" y="336"/>
              <a:ext cx="5760" cy="0"/>
            </a:xfrm>
            <a:prstGeom prst="line">
              <a:avLst/>
            </a:prstGeom>
            <a:noFill/>
            <a:ln w="381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8600"/>
            </a:p>
          </p:txBody>
        </p:sp>
      </p:grpSp>
      <p:sp>
        <p:nvSpPr>
          <p:cNvPr id="20536" name="Text Box 56"/>
          <p:cNvSpPr txBox="1">
            <a:spLocks noChangeArrowheads="1"/>
          </p:cNvSpPr>
          <p:nvPr/>
        </p:nvSpPr>
        <p:spPr bwMode="auto">
          <a:xfrm>
            <a:off x="1498600" y="228282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 </a:t>
            </a:r>
            <a:r>
              <a:rPr lang="en-US" altLang="en-US" sz="4800" b="1" dirty="0" err="1">
                <a:solidFill>
                  <a:srgbClr val="0070C0"/>
                </a:solidFill>
              </a:rPr>
              <a:t>Hoán</a:t>
            </a:r>
            <a:r>
              <a:rPr lang="en-US" altLang="en-US" sz="4800" b="1" dirty="0">
                <a:solidFill>
                  <a:srgbClr val="0070C0"/>
                </a:solidFill>
              </a:rPr>
              <a:t> </a:t>
            </a:r>
            <a:r>
              <a:rPr lang="en-US" altLang="en-US" sz="4800" b="1" dirty="0" err="1">
                <a:solidFill>
                  <a:srgbClr val="0070C0"/>
                </a:solidFill>
              </a:rPr>
              <a:t>vị</a:t>
            </a:r>
            <a:endParaRPr lang="en-US" altLang="en-US" sz="4800" b="1" dirty="0">
              <a:solidFill>
                <a:srgbClr val="0070C0"/>
              </a:solidFill>
            </a:endParaRPr>
          </a:p>
        </p:txBody>
      </p:sp>
      <p:sp>
        <p:nvSpPr>
          <p:cNvPr id="20537" name="Text Box 57"/>
          <p:cNvSpPr txBox="1">
            <a:spLocks noChangeArrowheads="1"/>
          </p:cNvSpPr>
          <p:nvPr/>
        </p:nvSpPr>
        <p:spPr bwMode="auto">
          <a:xfrm>
            <a:off x="1655093" y="3984716"/>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1. </a:t>
            </a:r>
            <a:r>
              <a:rPr lang="en-US" altLang="en-US" sz="4400" b="1" i="1" u="sng" dirty="0" err="1">
                <a:solidFill>
                  <a:srgbClr val="0000FF"/>
                </a:solidFill>
              </a:rPr>
              <a:t>Định</a:t>
            </a:r>
            <a:r>
              <a:rPr lang="en-US" altLang="en-US" sz="4400" b="1" i="1" u="sng" dirty="0">
                <a:solidFill>
                  <a:srgbClr val="0000FF"/>
                </a:solidFill>
              </a:rPr>
              <a:t> </a:t>
            </a:r>
            <a:r>
              <a:rPr lang="en-US" altLang="en-US" sz="4400" b="1" i="1" u="sng" dirty="0" err="1">
                <a:solidFill>
                  <a:srgbClr val="0000FF"/>
                </a:solidFill>
              </a:rPr>
              <a:t>nghĩa</a:t>
            </a:r>
            <a:r>
              <a:rPr lang="en-US" altLang="en-US" sz="4400" b="1" i="1" u="sng" dirty="0">
                <a:solidFill>
                  <a:srgbClr val="0000FF"/>
                </a:solidFill>
              </a:rPr>
              <a:t> </a:t>
            </a:r>
          </a:p>
        </p:txBody>
      </p:sp>
      <p:sp>
        <p:nvSpPr>
          <p:cNvPr id="58" name="Text Box 57"/>
          <p:cNvSpPr txBox="1">
            <a:spLocks noChangeArrowheads="1"/>
          </p:cNvSpPr>
          <p:nvPr/>
        </p:nvSpPr>
        <p:spPr bwMode="auto">
          <a:xfrm>
            <a:off x="1655093" y="4888517"/>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a:solidFill>
                  <a:srgbClr val="0000FF"/>
                </a:solidFill>
              </a:rPr>
              <a:t>2. </a:t>
            </a:r>
            <a:r>
              <a:rPr lang="en-US" altLang="en-US" sz="4400" b="1" i="1" u="sng" dirty="0" err="1">
                <a:solidFill>
                  <a:srgbClr val="0000FF"/>
                </a:solidFill>
              </a:rPr>
              <a:t>Số</a:t>
            </a:r>
            <a:r>
              <a:rPr lang="en-US" altLang="en-US" sz="4400" b="1" i="1" u="sng" dirty="0">
                <a:solidFill>
                  <a:srgbClr val="0000FF"/>
                </a:solidFill>
              </a:rPr>
              <a:t> </a:t>
            </a:r>
            <a:r>
              <a:rPr lang="en-US" altLang="en-US" sz="4400" b="1" i="1" u="sng" dirty="0" err="1">
                <a:solidFill>
                  <a:srgbClr val="0000FF"/>
                </a:solidFill>
              </a:rPr>
              <a:t>chỉnh</a:t>
            </a:r>
            <a:r>
              <a:rPr lang="en-US" altLang="en-US" sz="4400" b="1" i="1" u="sng" dirty="0">
                <a:solidFill>
                  <a:srgbClr val="0000FF"/>
                </a:solidFill>
              </a:rPr>
              <a:t> </a:t>
            </a:r>
            <a:r>
              <a:rPr lang="en-US" altLang="en-US" sz="4400" b="1" i="1" u="sng" dirty="0" err="1">
                <a:solidFill>
                  <a:srgbClr val="0000FF"/>
                </a:solidFill>
              </a:rPr>
              <a:t>hợp</a:t>
            </a:r>
            <a:endParaRPr lang="en-US" altLang="en-US" sz="4400" b="1" i="1" u="sng" dirty="0">
              <a:solidFill>
                <a:srgbClr val="0000FF"/>
              </a:solidFill>
            </a:endParaRPr>
          </a:p>
        </p:txBody>
      </p:sp>
      <p:sp>
        <p:nvSpPr>
          <p:cNvPr id="34" name="Rectangle 33"/>
          <p:cNvSpPr/>
          <p:nvPr/>
        </p:nvSpPr>
        <p:spPr>
          <a:xfrm>
            <a:off x="1793087" y="7738978"/>
            <a:ext cx="2667000" cy="778548"/>
          </a:xfrm>
          <a:prstGeom prst="rect">
            <a:avLst/>
          </a:prstGeom>
        </p:spPr>
        <p:txBody>
          <a:bodyPr wrap="square">
            <a:spAutoFit/>
          </a:bodyPr>
          <a:lstStyle/>
          <a:p>
            <a:r>
              <a:rPr lang="en-US" altLang="en-US" sz="4400" b="1" dirty="0" err="1">
                <a:latin typeface="+mj-lt"/>
              </a:rPr>
              <a:t>Định</a:t>
            </a:r>
            <a:r>
              <a:rPr lang="en-US" altLang="en-US" sz="4400" b="1" dirty="0">
                <a:latin typeface="+mj-lt"/>
              </a:rPr>
              <a:t> </a:t>
            </a:r>
            <a:r>
              <a:rPr lang="en-US" altLang="en-US" sz="4400" b="1" dirty="0" err="1">
                <a:latin typeface="+mj-lt"/>
              </a:rPr>
              <a:t>lí</a:t>
            </a:r>
            <a:r>
              <a:rPr lang="en-US" altLang="en-US" sz="4400" b="1" dirty="0">
                <a:latin typeface="+mj-lt"/>
              </a:rPr>
              <a:t>:</a:t>
            </a:r>
          </a:p>
        </p:txBody>
      </p:sp>
      <p:graphicFrame>
        <p:nvGraphicFramePr>
          <p:cNvPr id="40" name="Object 6"/>
          <p:cNvGraphicFramePr>
            <a:graphicFrameLocks noChangeAspect="1"/>
          </p:cNvGraphicFramePr>
          <p:nvPr>
            <p:extLst>
              <p:ext uri="{D42A27DB-BD31-4B8C-83A1-F6EECF244321}">
                <p14:modId xmlns:p14="http://schemas.microsoft.com/office/powerpoint/2010/main" val="668019879"/>
              </p:ext>
            </p:extLst>
          </p:nvPr>
        </p:nvGraphicFramePr>
        <p:xfrm>
          <a:off x="4018756" y="10216592"/>
          <a:ext cx="1665287" cy="862012"/>
        </p:xfrm>
        <a:graphic>
          <a:graphicData uri="http://schemas.openxmlformats.org/presentationml/2006/ole">
            <mc:AlternateContent xmlns:mc="http://schemas.openxmlformats.org/markup-compatibility/2006">
              <mc:Choice xmlns:v="urn:schemas-microsoft-com:vml" Requires="v">
                <p:oleObj spid="_x0000_s31930" name="Equation" r:id="rId4" imgW="355320" imgH="177480" progId="Equation.DSMT4">
                  <p:embed/>
                </p:oleObj>
              </mc:Choice>
              <mc:Fallback>
                <p:oleObj name="Equation" r:id="rId4" imgW="355320" imgH="177480" progId="Equation.DSMT4">
                  <p:embed/>
                  <p:pic>
                    <p:nvPicPr>
                      <p:cNvPr id="0" name=""/>
                      <p:cNvPicPr>
                        <a:picLocks noChangeAspect="1" noChangeArrowheads="1"/>
                      </p:cNvPicPr>
                      <p:nvPr/>
                    </p:nvPicPr>
                    <p:blipFill>
                      <a:blip r:embed="rId5"/>
                      <a:srcRect/>
                      <a:stretch>
                        <a:fillRect/>
                      </a:stretch>
                    </p:blipFill>
                    <p:spPr bwMode="auto">
                      <a:xfrm>
                        <a:off x="4018756" y="10216592"/>
                        <a:ext cx="1665287" cy="862012"/>
                      </a:xfrm>
                      <a:prstGeom prst="rect">
                        <a:avLst/>
                      </a:prstGeom>
                      <a:noFill/>
                    </p:spPr>
                  </p:pic>
                </p:oleObj>
              </mc:Fallback>
            </mc:AlternateContent>
          </a:graphicData>
        </a:graphic>
      </p:graphicFrame>
      <p:sp>
        <p:nvSpPr>
          <p:cNvPr id="5" name="Rectangle 4"/>
          <p:cNvSpPr/>
          <p:nvPr/>
        </p:nvSpPr>
        <p:spPr>
          <a:xfrm>
            <a:off x="12998647" y="4495619"/>
            <a:ext cx="3949700" cy="4764381"/>
          </a:xfrm>
          <a:prstGeom prst="rect">
            <a:avLst/>
          </a:prstGeom>
        </p:spPr>
        <p:txBody>
          <a:bodyPr wrap="square">
            <a:spAutoFit/>
          </a:bodyPr>
          <a:lstStyle/>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phím </a:t>
            </a:r>
            <a:r>
              <a:rPr lang="en-GB" sz="4400" dirty="0">
                <a:latin typeface="Times New Roman" panose="02020603050405020304" pitchFamily="18" charset="0"/>
                <a:ea typeface="Times New Roman" panose="02020603050405020304" pitchFamily="18" charset="0"/>
                <a:cs typeface="Times New Roman" panose="02020603050405020304" pitchFamily="18" charset="0"/>
              </a:rPr>
              <a:t>6</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Shift</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a:t>
            </a:r>
            <a:r>
              <a:rPr lang="en-GB" sz="4400" dirty="0">
                <a:latin typeface="Times New Roman" panose="02020603050405020304" pitchFamily="18" charset="0"/>
                <a:ea typeface="Times New Roman" panose="02020603050405020304" pitchFamily="18" charset="0"/>
                <a:cs typeface="Times New Roman" panose="02020603050405020304" pitchFamily="18" charset="0"/>
              </a:rPr>
              <a:t>x</a:t>
            </a:r>
          </a:p>
          <a:p>
            <a:pPr marL="342900" lvl="0" indent="-342900">
              <a:lnSpc>
                <a:spcPct val="115000"/>
              </a:lnSpc>
              <a:buFont typeface="Times New Roman" panose="02020603050405020304" pitchFamily="18" charset="0"/>
              <a:buChar char="-"/>
            </a:pPr>
            <a:r>
              <a:rPr lang="en-GB" sz="44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GB" sz="4400" dirty="0">
                <a:latin typeface="Times New Roman" panose="02020603050405020304" pitchFamily="18" charset="0"/>
                <a:ea typeface="Times New Roman" panose="02020603050405020304" pitchFamily="18" charset="0"/>
                <a:cs typeface="Times New Roman" panose="02020603050405020304" pitchFamily="18" charset="0"/>
              </a:rPr>
              <a:t> 3</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Nhấn =</a:t>
            </a:r>
            <a:endParaRPr lang="en-GB" sz="3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vi-VN" sz="4400" dirty="0">
                <a:latin typeface="Times New Roman" panose="02020603050405020304" pitchFamily="18" charset="0"/>
                <a:ea typeface="Times New Roman" panose="02020603050405020304" pitchFamily="18" charset="0"/>
                <a:cs typeface="Times New Roman" panose="02020603050405020304" pitchFamily="18" charset="0"/>
              </a:rPr>
              <a:t>Đọc kết quả</a:t>
            </a:r>
            <a:endParaRPr lang="en-GB" sz="3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Text Box 56"/>
          <p:cNvSpPr txBox="1">
            <a:spLocks noChangeArrowheads="1"/>
          </p:cNvSpPr>
          <p:nvPr/>
        </p:nvSpPr>
        <p:spPr bwMode="auto">
          <a:xfrm>
            <a:off x="1498600" y="3159875"/>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dirty="0">
                <a:solidFill>
                  <a:srgbClr val="0070C0"/>
                </a:solidFill>
              </a:rPr>
              <a:t>II. </a:t>
            </a:r>
            <a:r>
              <a:rPr lang="en-US" altLang="en-US" sz="4800" b="1" dirty="0" err="1">
                <a:solidFill>
                  <a:srgbClr val="0070C0"/>
                </a:solidFill>
              </a:rPr>
              <a:t>Chỉnh</a:t>
            </a:r>
            <a:r>
              <a:rPr lang="en-US" altLang="en-US" sz="4800" b="1" dirty="0">
                <a:solidFill>
                  <a:srgbClr val="0070C0"/>
                </a:solidFill>
              </a:rPr>
              <a:t> </a:t>
            </a:r>
            <a:r>
              <a:rPr lang="en-US" altLang="en-US" sz="4800" b="1" dirty="0" err="1">
                <a:solidFill>
                  <a:srgbClr val="0070C0"/>
                </a:solidFill>
              </a:rPr>
              <a:t>hợp</a:t>
            </a:r>
            <a:endParaRPr lang="en-US" altLang="en-US" sz="4800" b="1" dirty="0">
              <a:solidFill>
                <a:srgbClr val="0070C0"/>
              </a:solidFill>
            </a:endParaRPr>
          </a:p>
        </p:txBody>
      </p:sp>
      <p:grpSp>
        <p:nvGrpSpPr>
          <p:cNvPr id="7" name="Group 6"/>
          <p:cNvGrpSpPr/>
          <p:nvPr/>
        </p:nvGrpSpPr>
        <p:grpSpPr>
          <a:xfrm>
            <a:off x="1738792" y="5791163"/>
            <a:ext cx="10134600" cy="1623457"/>
            <a:chOff x="1738792" y="5791163"/>
            <a:chExt cx="10134600" cy="1623457"/>
          </a:xfrm>
        </p:grpSpPr>
        <p:sp>
          <p:nvSpPr>
            <p:cNvPr id="6" name="Rectangle 5"/>
            <p:cNvSpPr/>
            <p:nvPr/>
          </p:nvSpPr>
          <p:spPr>
            <a:xfrm>
              <a:off x="1738792" y="5968070"/>
              <a:ext cx="10134600" cy="1446550"/>
            </a:xfrm>
            <a:prstGeom prst="rect">
              <a:avLst/>
            </a:prstGeom>
          </p:spPr>
          <p:txBody>
            <a:bodyPr wrap="square">
              <a:spAutoFit/>
            </a:bodyPr>
            <a:lstStyle/>
            <a:p>
              <a:r>
                <a:rPr lang="en-US" altLang="en-US" sz="4400" b="1" dirty="0" err="1">
                  <a:latin typeface="+mj-lt"/>
                </a:rPr>
                <a:t>Kí</a:t>
              </a:r>
              <a:r>
                <a:rPr lang="en-US" altLang="en-US" sz="4400" b="1" dirty="0">
                  <a:latin typeface="+mj-lt"/>
                </a:rPr>
                <a:t> </a:t>
              </a:r>
              <a:r>
                <a:rPr lang="en-US" altLang="en-US" sz="4400" b="1" dirty="0" err="1">
                  <a:latin typeface="+mj-lt"/>
                </a:rPr>
                <a:t>hiệu</a:t>
              </a:r>
              <a:r>
                <a:rPr lang="en-US" altLang="en-US" sz="4400" b="1" dirty="0">
                  <a:latin typeface="+mj-lt"/>
                </a:rPr>
                <a:t>       </a:t>
              </a:r>
              <a:r>
                <a:rPr lang="en-US" altLang="en-US" sz="4400" baseline="-25000" dirty="0">
                  <a:latin typeface="+mj-lt"/>
                </a:rPr>
                <a:t> </a:t>
              </a:r>
              <a:r>
                <a:rPr lang="en-US" altLang="en-US" sz="4400" dirty="0" err="1">
                  <a:latin typeface="+mj-lt"/>
                </a:rPr>
                <a:t>là</a:t>
              </a:r>
              <a:r>
                <a:rPr lang="en-US" altLang="en-US" sz="4400" dirty="0">
                  <a:latin typeface="+mj-lt"/>
                </a:rPr>
                <a:t> </a:t>
              </a:r>
              <a:r>
                <a:rPr lang="en-US" altLang="en-US" sz="4400" dirty="0" err="1">
                  <a:latin typeface="+mj-lt"/>
                </a:rPr>
                <a:t>số</a:t>
              </a:r>
              <a:r>
                <a:rPr lang="en-US" altLang="en-US" sz="4400" dirty="0">
                  <a:latin typeface="+mj-lt"/>
                </a:rPr>
                <a:t> </a:t>
              </a:r>
              <a:r>
                <a:rPr lang="en-US" altLang="en-US" sz="4400" dirty="0" err="1">
                  <a:latin typeface="+mj-lt"/>
                </a:rPr>
                <a:t>chỉnh</a:t>
              </a:r>
              <a:r>
                <a:rPr lang="en-US" altLang="en-US" sz="4400" dirty="0">
                  <a:latin typeface="+mj-lt"/>
                </a:rPr>
                <a:t> </a:t>
              </a:r>
              <a:r>
                <a:rPr lang="en-US" altLang="en-US" sz="4400" dirty="0" err="1">
                  <a:latin typeface="+mj-lt"/>
                </a:rPr>
                <a:t>hợp</a:t>
              </a:r>
              <a:r>
                <a:rPr lang="en-US" altLang="en-US" sz="4400" dirty="0">
                  <a:latin typeface="+mj-lt"/>
                </a:rPr>
                <a:t> </a:t>
              </a:r>
              <a:r>
                <a:rPr lang="en-US" altLang="en-US" sz="4400" dirty="0" err="1">
                  <a:latin typeface="+mj-lt"/>
                </a:rPr>
                <a:t>chập</a:t>
              </a:r>
              <a:r>
                <a:rPr lang="en-US" altLang="en-US" sz="4400" dirty="0">
                  <a:latin typeface="+mj-lt"/>
                </a:rPr>
                <a:t> k </a:t>
              </a:r>
              <a:r>
                <a:rPr lang="en-US" altLang="en-US" sz="4400" dirty="0" err="1">
                  <a:latin typeface="+mj-lt"/>
                </a:rPr>
                <a:t>của</a:t>
              </a:r>
              <a:r>
                <a:rPr lang="en-US" altLang="en-US" sz="4400" dirty="0">
                  <a:latin typeface="+mj-lt"/>
                </a:rPr>
                <a:t> n </a:t>
              </a:r>
              <a:r>
                <a:rPr lang="en-US" altLang="en-US" sz="4400" dirty="0" err="1">
                  <a:latin typeface="+mj-lt"/>
                </a:rPr>
                <a:t>phần</a:t>
              </a:r>
              <a:r>
                <a:rPr lang="en-US" altLang="en-US" sz="4400" dirty="0">
                  <a:latin typeface="+mj-lt"/>
                </a:rPr>
                <a:t> </a:t>
              </a:r>
              <a:r>
                <a:rPr lang="en-US" altLang="en-US" sz="4400" dirty="0" err="1">
                  <a:latin typeface="+mj-lt"/>
                </a:rPr>
                <a:t>tử</a:t>
              </a:r>
              <a:r>
                <a:rPr lang="en-US" altLang="en-US" sz="4400" dirty="0">
                  <a:latin typeface="+mj-lt"/>
                </a:rPr>
                <a:t> .</a:t>
              </a:r>
            </a:p>
          </p:txBody>
        </p:sp>
        <p:graphicFrame>
          <p:nvGraphicFramePr>
            <p:cNvPr id="24" name="Object 6"/>
            <p:cNvGraphicFramePr>
              <a:graphicFrameLocks noChangeAspect="1"/>
            </p:cNvGraphicFramePr>
            <p:nvPr>
              <p:extLst>
                <p:ext uri="{D42A27DB-BD31-4B8C-83A1-F6EECF244321}">
                  <p14:modId xmlns:p14="http://schemas.microsoft.com/office/powerpoint/2010/main" val="3262659805"/>
                </p:ext>
              </p:extLst>
            </p:nvPr>
          </p:nvGraphicFramePr>
          <p:xfrm>
            <a:off x="3486150" y="5791163"/>
            <a:ext cx="952500" cy="1169987"/>
          </p:xfrm>
          <a:graphic>
            <a:graphicData uri="http://schemas.openxmlformats.org/presentationml/2006/ole">
              <mc:AlternateContent xmlns:mc="http://schemas.openxmlformats.org/markup-compatibility/2006">
                <mc:Choice xmlns:v="urn:schemas-microsoft-com:vml" Requires="v">
                  <p:oleObj spid="_x0000_s31931" name="Equation" r:id="rId6" imgW="203040" imgH="241200" progId="Equation.DSMT4">
                    <p:embed/>
                  </p:oleObj>
                </mc:Choice>
                <mc:Fallback>
                  <p:oleObj name="Equation" r:id="rId6" imgW="203040" imgH="241200" progId="Equation.DSMT4">
                    <p:embed/>
                    <p:pic>
                      <p:nvPicPr>
                        <p:cNvPr id="0" name=""/>
                        <p:cNvPicPr>
                          <a:picLocks noChangeAspect="1" noChangeArrowheads="1"/>
                        </p:cNvPicPr>
                        <p:nvPr/>
                      </p:nvPicPr>
                      <p:blipFill>
                        <a:blip r:embed="rId7"/>
                        <a:srcRect/>
                        <a:stretch>
                          <a:fillRect/>
                        </a:stretch>
                      </p:blipFill>
                      <p:spPr bwMode="auto">
                        <a:xfrm>
                          <a:off x="3486150" y="5791163"/>
                          <a:ext cx="952500" cy="1169987"/>
                        </a:xfrm>
                        <a:prstGeom prst="rect">
                          <a:avLst/>
                        </a:prstGeom>
                        <a:noFill/>
                      </p:spPr>
                    </p:pic>
                  </p:oleObj>
                </mc:Fallback>
              </mc:AlternateContent>
            </a:graphicData>
          </a:graphic>
        </p:graphicFrame>
      </p:grpSp>
      <p:graphicFrame>
        <p:nvGraphicFramePr>
          <p:cNvPr id="26" name="Object 6"/>
          <p:cNvGraphicFramePr>
            <a:graphicFrameLocks noChangeAspect="1"/>
          </p:cNvGraphicFramePr>
          <p:nvPr>
            <p:extLst>
              <p:ext uri="{D42A27DB-BD31-4B8C-83A1-F6EECF244321}">
                <p14:modId xmlns:p14="http://schemas.microsoft.com/office/powerpoint/2010/main" val="1087144991"/>
              </p:ext>
            </p:extLst>
          </p:nvPr>
        </p:nvGraphicFramePr>
        <p:xfrm>
          <a:off x="3781471" y="7389011"/>
          <a:ext cx="7524999" cy="1881250"/>
        </p:xfrm>
        <a:graphic>
          <a:graphicData uri="http://schemas.openxmlformats.org/presentationml/2006/ole">
            <mc:AlternateContent xmlns:mc="http://schemas.openxmlformats.org/markup-compatibility/2006">
              <mc:Choice xmlns:v="urn:schemas-microsoft-com:vml" Requires="v">
                <p:oleObj spid="_x0000_s31932" name="Equation" r:id="rId8" imgW="2133360" imgH="444240" progId="Equation.DSMT4">
                  <p:embed/>
                </p:oleObj>
              </mc:Choice>
              <mc:Fallback>
                <p:oleObj name="Equation" r:id="rId8" imgW="2133360" imgH="444240" progId="Equation.DSMT4">
                  <p:embed/>
                  <p:pic>
                    <p:nvPicPr>
                      <p:cNvPr id="0" name=""/>
                      <p:cNvPicPr>
                        <a:picLocks noChangeAspect="1" noChangeArrowheads="1"/>
                      </p:cNvPicPr>
                      <p:nvPr/>
                    </p:nvPicPr>
                    <p:blipFill>
                      <a:blip r:embed="rId9"/>
                      <a:srcRect/>
                      <a:stretch>
                        <a:fillRect/>
                      </a:stretch>
                    </p:blipFill>
                    <p:spPr bwMode="auto">
                      <a:xfrm>
                        <a:off x="3781471" y="7389011"/>
                        <a:ext cx="7524999" cy="1881250"/>
                      </a:xfrm>
                      <a:prstGeom prst="rect">
                        <a:avLst/>
                      </a:prstGeom>
                      <a:noFill/>
                    </p:spPr>
                  </p:pic>
                </p:oleObj>
              </mc:Fallback>
            </mc:AlternateContent>
          </a:graphicData>
        </a:graphic>
      </p:graphicFrame>
      <p:sp>
        <p:nvSpPr>
          <p:cNvPr id="27" name="Text Box 61"/>
          <p:cNvSpPr txBox="1">
            <a:spLocks noChangeArrowheads="1"/>
          </p:cNvSpPr>
          <p:nvPr/>
        </p:nvSpPr>
        <p:spPr bwMode="auto">
          <a:xfrm>
            <a:off x="1738792" y="10113026"/>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i="1" u="sng" dirty="0" err="1">
                <a:solidFill>
                  <a:srgbClr val="660033"/>
                </a:solidFill>
              </a:rPr>
              <a:t>Chú</a:t>
            </a:r>
            <a:r>
              <a:rPr lang="en-US" altLang="en-US" sz="4800" b="1" i="1" u="sng" dirty="0">
                <a:solidFill>
                  <a:srgbClr val="660033"/>
                </a:solidFill>
              </a:rPr>
              <a:t> ý: </a:t>
            </a:r>
          </a:p>
        </p:txBody>
      </p:sp>
      <p:graphicFrame>
        <p:nvGraphicFramePr>
          <p:cNvPr id="28" name="Object 6"/>
          <p:cNvGraphicFramePr>
            <a:graphicFrameLocks noChangeAspect="1"/>
          </p:cNvGraphicFramePr>
          <p:nvPr>
            <p:extLst>
              <p:ext uri="{D42A27DB-BD31-4B8C-83A1-F6EECF244321}">
                <p14:modId xmlns:p14="http://schemas.microsoft.com/office/powerpoint/2010/main" val="1014386670"/>
              </p:ext>
            </p:extLst>
          </p:nvPr>
        </p:nvGraphicFramePr>
        <p:xfrm>
          <a:off x="6310313" y="9131300"/>
          <a:ext cx="2374900" cy="1074738"/>
        </p:xfrm>
        <a:graphic>
          <a:graphicData uri="http://schemas.openxmlformats.org/presentationml/2006/ole">
            <mc:AlternateContent xmlns:mc="http://schemas.openxmlformats.org/markup-compatibility/2006">
              <mc:Choice xmlns:v="urn:schemas-microsoft-com:vml" Requires="v">
                <p:oleObj spid="_x0000_s31933" name="Equation" r:id="rId10" imgW="672840" imgH="253800" progId="Equation.DSMT4">
                  <p:embed/>
                </p:oleObj>
              </mc:Choice>
              <mc:Fallback>
                <p:oleObj name="Equation" r:id="rId10" imgW="672840" imgH="253800" progId="Equation.DSMT4">
                  <p:embed/>
                  <p:pic>
                    <p:nvPicPr>
                      <p:cNvPr id="0" name=""/>
                      <p:cNvPicPr>
                        <a:picLocks noChangeAspect="1" noChangeArrowheads="1"/>
                      </p:cNvPicPr>
                      <p:nvPr/>
                    </p:nvPicPr>
                    <p:blipFill>
                      <a:blip r:embed="rId11"/>
                      <a:srcRect/>
                      <a:stretch>
                        <a:fillRect/>
                      </a:stretch>
                    </p:blipFill>
                    <p:spPr bwMode="auto">
                      <a:xfrm>
                        <a:off x="6310313" y="9131300"/>
                        <a:ext cx="2374900" cy="1074738"/>
                      </a:xfrm>
                      <a:prstGeom prst="rect">
                        <a:avLst/>
                      </a:prstGeom>
                      <a:noFill/>
                    </p:spPr>
                  </p:pic>
                </p:oleObj>
              </mc:Fallback>
            </mc:AlternateContent>
          </a:graphicData>
        </a:graphic>
      </p:graphicFrame>
      <p:graphicFrame>
        <p:nvGraphicFramePr>
          <p:cNvPr id="29" name="Object 6"/>
          <p:cNvGraphicFramePr>
            <a:graphicFrameLocks noChangeAspect="1"/>
          </p:cNvGraphicFramePr>
          <p:nvPr>
            <p:extLst>
              <p:ext uri="{D42A27DB-BD31-4B8C-83A1-F6EECF244321}">
                <p14:modId xmlns:p14="http://schemas.microsoft.com/office/powerpoint/2010/main" val="3020532130"/>
              </p:ext>
            </p:extLst>
          </p:nvPr>
        </p:nvGraphicFramePr>
        <p:xfrm>
          <a:off x="6320244" y="10062604"/>
          <a:ext cx="2319338" cy="1169987"/>
        </p:xfrm>
        <a:graphic>
          <a:graphicData uri="http://schemas.openxmlformats.org/presentationml/2006/ole">
            <mc:AlternateContent xmlns:mc="http://schemas.openxmlformats.org/markup-compatibility/2006">
              <mc:Choice xmlns:v="urn:schemas-microsoft-com:vml" Requires="v">
                <p:oleObj spid="_x0000_s31934" name="Equation" r:id="rId12" imgW="495000" imgH="241200" progId="Equation.DSMT4">
                  <p:embed/>
                </p:oleObj>
              </mc:Choice>
              <mc:Fallback>
                <p:oleObj name="Equation" r:id="rId12" imgW="495000" imgH="241200" progId="Equation.DSMT4">
                  <p:embed/>
                  <p:pic>
                    <p:nvPicPr>
                      <p:cNvPr id="0" name=""/>
                      <p:cNvPicPr>
                        <a:picLocks noChangeAspect="1" noChangeArrowheads="1"/>
                      </p:cNvPicPr>
                      <p:nvPr/>
                    </p:nvPicPr>
                    <p:blipFill>
                      <a:blip r:embed="rId13"/>
                      <a:srcRect/>
                      <a:stretch>
                        <a:fillRect/>
                      </a:stretch>
                    </p:blipFill>
                    <p:spPr bwMode="auto">
                      <a:xfrm>
                        <a:off x="6320244" y="10062604"/>
                        <a:ext cx="2319338" cy="1169987"/>
                      </a:xfrm>
                      <a:prstGeom prst="rect">
                        <a:avLst/>
                      </a:prstGeom>
                      <a:noFill/>
                    </p:spPr>
                  </p:pic>
                </p:oleObj>
              </mc:Fallback>
            </mc:AlternateContent>
          </a:graphicData>
        </a:graphic>
      </p:graphicFrame>
      <p:grpSp>
        <p:nvGrpSpPr>
          <p:cNvPr id="25" name="Group 24"/>
          <p:cNvGrpSpPr/>
          <p:nvPr/>
        </p:nvGrpSpPr>
        <p:grpSpPr>
          <a:xfrm>
            <a:off x="11928914" y="2932113"/>
            <a:ext cx="4267200" cy="1169987"/>
            <a:chOff x="11928914" y="2932113"/>
            <a:chExt cx="4267200" cy="1169987"/>
          </a:xfrm>
        </p:grpSpPr>
        <p:sp>
          <p:nvSpPr>
            <p:cNvPr id="42" name="Text Box 57"/>
            <p:cNvSpPr txBox="1">
              <a:spLocks noChangeArrowheads="1"/>
            </p:cNvSpPr>
            <p:nvPr/>
          </p:nvSpPr>
          <p:spPr bwMode="auto">
            <a:xfrm>
              <a:off x="11928914" y="3024792"/>
              <a:ext cx="4267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i="1" u="sng" dirty="0" err="1">
                  <a:solidFill>
                    <a:srgbClr val="0000FF"/>
                  </a:solidFill>
                </a:rPr>
                <a:t>Cách</a:t>
              </a:r>
              <a:r>
                <a:rPr lang="en-US" altLang="en-US" sz="4400" b="1" i="1" u="sng" dirty="0">
                  <a:solidFill>
                    <a:srgbClr val="0000FF"/>
                  </a:solidFill>
                </a:rPr>
                <a:t> </a:t>
              </a:r>
              <a:r>
                <a:rPr lang="en-US" altLang="en-US" sz="4400" b="1" i="1" u="sng" dirty="0" err="1">
                  <a:solidFill>
                    <a:srgbClr val="0000FF"/>
                  </a:solidFill>
                </a:rPr>
                <a:t>tính</a:t>
              </a:r>
              <a:r>
                <a:rPr lang="en-US" altLang="en-US" sz="4400" b="1" i="1" u="sng" dirty="0">
                  <a:solidFill>
                    <a:srgbClr val="0000FF"/>
                  </a:solidFill>
                </a:rPr>
                <a:t> </a:t>
              </a:r>
            </a:p>
          </p:txBody>
        </p:sp>
        <p:graphicFrame>
          <p:nvGraphicFramePr>
            <p:cNvPr id="43" name="Object 6"/>
            <p:cNvGraphicFramePr>
              <a:graphicFrameLocks noChangeAspect="1"/>
            </p:cNvGraphicFramePr>
            <p:nvPr>
              <p:extLst>
                <p:ext uri="{D42A27DB-BD31-4B8C-83A1-F6EECF244321}">
                  <p14:modId xmlns:p14="http://schemas.microsoft.com/office/powerpoint/2010/main" val="3441756297"/>
                </p:ext>
              </p:extLst>
            </p:nvPr>
          </p:nvGraphicFramePr>
          <p:xfrm>
            <a:off x="14565313" y="2932113"/>
            <a:ext cx="892175" cy="1169987"/>
          </p:xfrm>
          <a:graphic>
            <a:graphicData uri="http://schemas.openxmlformats.org/presentationml/2006/ole">
              <mc:AlternateContent xmlns:mc="http://schemas.openxmlformats.org/markup-compatibility/2006">
                <mc:Choice xmlns:v="urn:schemas-microsoft-com:vml" Requires="v">
                  <p:oleObj spid="_x0000_s31935" name="Equation" r:id="rId14" imgW="190440" imgH="241200" progId="Equation.DSMT4">
                    <p:embed/>
                  </p:oleObj>
                </mc:Choice>
                <mc:Fallback>
                  <p:oleObj name="Equation" r:id="rId14" imgW="190440" imgH="241200" progId="Equation.DSMT4">
                    <p:embed/>
                    <p:pic>
                      <p:nvPicPr>
                        <p:cNvPr id="0" name=""/>
                        <p:cNvPicPr>
                          <a:picLocks noChangeAspect="1" noChangeArrowheads="1"/>
                        </p:cNvPicPr>
                        <p:nvPr/>
                      </p:nvPicPr>
                      <p:blipFill>
                        <a:blip r:embed="rId15"/>
                        <a:srcRect/>
                        <a:stretch>
                          <a:fillRect/>
                        </a:stretch>
                      </p:blipFill>
                      <p:spPr bwMode="auto">
                        <a:xfrm>
                          <a:off x="14565313" y="2932113"/>
                          <a:ext cx="892175" cy="1169987"/>
                        </a:xfrm>
                        <a:prstGeom prst="rect">
                          <a:avLst/>
                        </a:prstGeom>
                        <a:noFill/>
                      </p:spPr>
                    </p:pic>
                  </p:oleObj>
                </mc:Fallback>
              </mc:AlternateContent>
            </a:graphicData>
          </a:graphic>
        </p:graphicFrame>
      </p:grpSp>
      <p:sp>
        <p:nvSpPr>
          <p:cNvPr id="2" name="Rectangle 1"/>
          <p:cNvSpPr/>
          <p:nvPr/>
        </p:nvSpPr>
        <p:spPr>
          <a:xfrm>
            <a:off x="1866017" y="11440315"/>
            <a:ext cx="12192000" cy="1323439"/>
          </a:xfrm>
          <a:prstGeom prst="rect">
            <a:avLst/>
          </a:prstGeom>
        </p:spPr>
        <p:txBody>
          <a:bodyPr>
            <a:spAutoFit/>
          </a:bodyPr>
          <a:lstStyle/>
          <a:p>
            <a:r>
              <a:rPr lang="en-US" altLang="en-US" sz="4000" b="1" i="1" u="sng" dirty="0" err="1">
                <a:solidFill>
                  <a:srgbClr val="0000FF"/>
                </a:solidFill>
              </a:rPr>
              <a:t>Ví</a:t>
            </a:r>
            <a:r>
              <a:rPr lang="en-US" altLang="en-US" sz="4000" b="1" i="1" u="sng" dirty="0">
                <a:solidFill>
                  <a:srgbClr val="0000FF"/>
                </a:solidFill>
              </a:rPr>
              <a:t> </a:t>
            </a:r>
            <a:r>
              <a:rPr lang="en-US" altLang="en-US" sz="4000" b="1" i="1" u="sng" dirty="0" err="1">
                <a:solidFill>
                  <a:srgbClr val="0000FF"/>
                </a:solidFill>
              </a:rPr>
              <a:t>dụ</a:t>
            </a:r>
            <a:r>
              <a:rPr lang="en-US" altLang="en-US" sz="4000" b="1" i="1" u="sng" dirty="0">
                <a:solidFill>
                  <a:srgbClr val="0000FF"/>
                </a:solidFill>
              </a:rPr>
              <a:t> 4:</a:t>
            </a:r>
            <a:r>
              <a:rPr lang="en-US" altLang="en-US" sz="4000" b="1" i="1" dirty="0">
                <a:solidFill>
                  <a:srgbClr val="0000FF"/>
                </a:solidFill>
              </a:rPr>
              <a:t>  </a:t>
            </a:r>
            <a:r>
              <a:rPr lang="en-US" altLang="en-US" sz="3600" b="1" i="1" dirty="0">
                <a:latin typeface="Times New Roman" panose="02020603050405020304" pitchFamily="18" charset="0"/>
              </a:rPr>
              <a:t>:</a:t>
            </a:r>
            <a:r>
              <a:rPr lang="en-US" altLang="en-US" sz="3600" dirty="0">
                <a:latin typeface="Times New Roman" panose="02020603050405020304" pitchFamily="18" charset="0"/>
              </a:rPr>
              <a:t> </a:t>
            </a:r>
            <a:r>
              <a:rPr lang="en-US" altLang="en-US" sz="4000" dirty="0" err="1">
                <a:latin typeface="Times New Roman" panose="02020603050405020304" pitchFamily="18" charset="0"/>
              </a:rPr>
              <a:t>Số</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cách</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chọn</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ra</a:t>
            </a:r>
            <a:r>
              <a:rPr lang="en-US" altLang="en-US" sz="4000" dirty="0">
                <a:latin typeface="Times New Roman" panose="02020603050405020304" pitchFamily="18" charset="0"/>
              </a:rPr>
              <a:t> 3 </a:t>
            </a:r>
            <a:r>
              <a:rPr lang="en-US" altLang="en-US" sz="4000" dirty="0" err="1">
                <a:latin typeface="Times New Roman" panose="02020603050405020304" pitchFamily="18" charset="0"/>
              </a:rPr>
              <a:t>bạn</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trong</a:t>
            </a:r>
            <a:r>
              <a:rPr lang="en-US" altLang="en-US" sz="4000" dirty="0">
                <a:latin typeface="Times New Roman" panose="02020603050405020304" pitchFamily="18" charset="0"/>
              </a:rPr>
              <a:t> 6 </a:t>
            </a:r>
            <a:r>
              <a:rPr lang="en-US" altLang="en-US" sz="4000" dirty="0" err="1">
                <a:latin typeface="Times New Roman" panose="02020603050405020304" pitchFamily="18" charset="0"/>
              </a:rPr>
              <a:t>bạn</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là</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để</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trực</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nhật</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quét</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lớp</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lau</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bảng</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đổ</a:t>
            </a:r>
            <a:r>
              <a:rPr lang="en-US" altLang="en-US" sz="4000" dirty="0">
                <a:latin typeface="Times New Roman" panose="02020603050405020304" pitchFamily="18" charset="0"/>
              </a:rPr>
              <a:t> </a:t>
            </a:r>
            <a:r>
              <a:rPr lang="en-US" altLang="en-US" sz="4000" dirty="0" err="1" smtClean="0">
                <a:latin typeface="Times New Roman" panose="02020603050405020304" pitchFamily="18" charset="0"/>
              </a:rPr>
              <a:t>rác</a:t>
            </a:r>
            <a:r>
              <a:rPr lang="en-US" altLang="en-US" sz="4000" dirty="0" smtClean="0">
                <a:latin typeface="Times New Roman" panose="02020603050405020304" pitchFamily="18" charset="0"/>
              </a:rPr>
              <a:t> </a:t>
            </a:r>
            <a:r>
              <a:rPr lang="en-US" altLang="en-US" sz="4000" dirty="0" err="1" smtClean="0">
                <a:latin typeface="Times New Roman" panose="02020603050405020304" pitchFamily="18" charset="0"/>
              </a:rPr>
              <a:t>là</a:t>
            </a:r>
            <a:r>
              <a:rPr lang="en-US" altLang="en-US" sz="4000" dirty="0" smtClean="0">
                <a:latin typeface="Times New Roman" panose="02020603050405020304" pitchFamily="18" charset="0"/>
              </a:rPr>
              <a:t>   </a:t>
            </a:r>
            <a:r>
              <a:rPr lang="en-US" altLang="en-US" sz="4000" dirty="0">
                <a:latin typeface="Times New Roman" panose="02020603050405020304" pitchFamily="18" charset="0"/>
              </a:rPr>
              <a:t>	     (</a:t>
            </a:r>
            <a:r>
              <a:rPr lang="en-US" altLang="en-US" sz="4000" dirty="0" err="1">
                <a:latin typeface="Times New Roman" panose="02020603050405020304" pitchFamily="18" charset="0"/>
              </a:rPr>
              <a:t>cách</a:t>
            </a:r>
            <a:r>
              <a:rPr lang="en-US" altLang="en-US" sz="4000" dirty="0">
                <a:latin typeface="Times New Roman" panose="02020603050405020304" pitchFamily="18" charset="0"/>
              </a:rPr>
              <a:t>)</a:t>
            </a:r>
            <a:endParaRPr lang="en-GB" dirty="0"/>
          </a:p>
        </p:txBody>
      </p:sp>
      <p:pic>
        <p:nvPicPr>
          <p:cNvPr id="3" name="Picture 2"/>
          <p:cNvPicPr>
            <a:picLocks noChangeAspect="1"/>
          </p:cNvPicPr>
          <p:nvPr/>
        </p:nvPicPr>
        <p:blipFill>
          <a:blip r:embed="rId16"/>
          <a:stretch>
            <a:fillRect/>
          </a:stretch>
        </p:blipFill>
        <p:spPr>
          <a:xfrm>
            <a:off x="18382824" y="2282825"/>
            <a:ext cx="5026937" cy="10480929"/>
          </a:xfrm>
          <a:prstGeom prst="rect">
            <a:avLst/>
          </a:prstGeom>
        </p:spPr>
      </p:pic>
      <p:cxnSp>
        <p:nvCxnSpPr>
          <p:cNvPr id="8" name="Straight Arrow Connector 7"/>
          <p:cNvCxnSpPr/>
          <p:nvPr/>
        </p:nvCxnSpPr>
        <p:spPr>
          <a:xfrm>
            <a:off x="16337981" y="4888517"/>
            <a:ext cx="4178431" cy="5703283"/>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761567" y="5791163"/>
            <a:ext cx="3034433" cy="609637"/>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798728" y="6477000"/>
            <a:ext cx="6945405" cy="4114800"/>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114733" y="7389011"/>
            <a:ext cx="5611667" cy="3962109"/>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114733" y="8001000"/>
            <a:ext cx="7437161" cy="4191000"/>
          </a:xfrm>
          <a:prstGeom prst="straightConnector1">
            <a:avLst/>
          </a:prstGeom>
          <a:ln w="22225">
            <a:solidFill>
              <a:srgbClr val="CC33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Object 6"/>
          <p:cNvGraphicFramePr>
            <a:graphicFrameLocks noChangeAspect="1"/>
          </p:cNvGraphicFramePr>
          <p:nvPr>
            <p:extLst>
              <p:ext uri="{D42A27DB-BD31-4B8C-83A1-F6EECF244321}">
                <p14:modId xmlns:p14="http://schemas.microsoft.com/office/powerpoint/2010/main" val="705820675"/>
              </p:ext>
            </p:extLst>
          </p:nvPr>
        </p:nvGraphicFramePr>
        <p:xfrm>
          <a:off x="8991600" y="12070503"/>
          <a:ext cx="1698717" cy="815829"/>
        </p:xfrm>
        <a:graphic>
          <a:graphicData uri="http://schemas.openxmlformats.org/presentationml/2006/ole">
            <mc:AlternateContent xmlns:mc="http://schemas.openxmlformats.org/markup-compatibility/2006">
              <mc:Choice xmlns:v="urn:schemas-microsoft-com:vml" Requires="v">
                <p:oleObj spid="_x0000_s31936" name="Equation" r:id="rId17" imgW="571320" imgH="241200" progId="Equation.DSMT4">
                  <p:embed/>
                </p:oleObj>
              </mc:Choice>
              <mc:Fallback>
                <p:oleObj name="Equation" r:id="rId17" imgW="571320" imgH="241200" progId="Equation.DSMT4">
                  <p:embed/>
                  <p:pic>
                    <p:nvPicPr>
                      <p:cNvPr id="0" name=""/>
                      <p:cNvPicPr>
                        <a:picLocks noChangeAspect="1" noChangeArrowheads="1"/>
                      </p:cNvPicPr>
                      <p:nvPr/>
                    </p:nvPicPr>
                    <p:blipFill>
                      <a:blip r:embed="rId18"/>
                      <a:srcRect/>
                      <a:stretch>
                        <a:fillRect/>
                      </a:stretch>
                    </p:blipFill>
                    <p:spPr bwMode="auto">
                      <a:xfrm>
                        <a:off x="8991600" y="12070503"/>
                        <a:ext cx="1698717" cy="815829"/>
                      </a:xfrm>
                      <a:prstGeom prst="rect">
                        <a:avLst/>
                      </a:prstGeom>
                      <a:noFill/>
                    </p:spPr>
                  </p:pic>
                </p:oleObj>
              </mc:Fallback>
            </mc:AlternateContent>
          </a:graphicData>
        </a:graphic>
      </p:graphicFrame>
    </p:spTree>
    <p:extLst>
      <p:ext uri="{BB962C8B-B14F-4D97-AF65-F5344CB8AC3E}">
        <p14:creationId xmlns:p14="http://schemas.microsoft.com/office/powerpoint/2010/main" val="1080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ox(i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ppt_x"/>
                                          </p:val>
                                        </p:tav>
                                        <p:tav tm="100000">
                                          <p:val>
                                            <p:strVal val="#ppt_x"/>
                                          </p:val>
                                        </p:tav>
                                      </p:tavLst>
                                    </p:anim>
                                    <p:anim calcmode="lin" valueType="num">
                                      <p:cBhvr additive="base">
                                        <p:cTn id="5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4" grpId="0"/>
      <p:bldP spid="5" grpId="0"/>
      <p:bldP spid="2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5455</TotalTime>
  <Words>3206</Words>
  <Application>Microsoft Office PowerPoint</Application>
  <PresentationFormat>Custom</PresentationFormat>
  <Paragraphs>363</Paragraphs>
  <Slides>29</Slides>
  <Notes>6</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8" baseType="lpstr">
      <vt:lpstr>MS Mincho</vt:lpstr>
      <vt:lpstr>Arial</vt:lpstr>
      <vt:lpstr>AvantGarde</vt:lpstr>
      <vt:lpstr>AvantGarde-Demi</vt:lpstr>
      <vt:lpstr>Calibri</vt:lpstr>
      <vt:lpstr>Cambria Math</vt:lpstr>
      <vt:lpstr>Chu Van An</vt:lpstr>
      <vt:lpstr>Impact</vt:lpstr>
      <vt:lpstr>Symbol</vt:lpstr>
      <vt:lpstr>Tahoma</vt:lpstr>
      <vt:lpstr>Times New Roman</vt:lpstr>
      <vt:lpstr>Vani</vt:lpstr>
      <vt:lpstr>Vapada</vt:lpstr>
      <vt:lpstr>VNI-Times</vt:lpstr>
      <vt:lpstr>Wingdings</vt:lpstr>
      <vt:lpstr>Wingdings 2</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LinhPC</cp:lastModifiedBy>
  <cp:revision>529</cp:revision>
  <dcterms:created xsi:type="dcterms:W3CDTF">2013-08-31T11:42:51Z</dcterms:created>
  <dcterms:modified xsi:type="dcterms:W3CDTF">2021-10-16T06:57:01Z</dcterms:modified>
</cp:coreProperties>
</file>